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1" r:id="rId2"/>
    <p:sldId id="257" r:id="rId3"/>
    <p:sldId id="263" r:id="rId4"/>
    <p:sldId id="264" r:id="rId5"/>
    <p:sldId id="265" r:id="rId6"/>
    <p:sldId id="292" r:id="rId7"/>
    <p:sldId id="293" r:id="rId8"/>
    <p:sldId id="294" r:id="rId9"/>
    <p:sldId id="266" r:id="rId10"/>
    <p:sldId id="267" r:id="rId11"/>
    <p:sldId id="268" r:id="rId12"/>
    <p:sldId id="269" r:id="rId13"/>
    <p:sldId id="270" r:id="rId14"/>
    <p:sldId id="271" r:id="rId15"/>
    <p:sldId id="272" r:id="rId16"/>
    <p:sldId id="273" r:id="rId17"/>
    <p:sldId id="276" r:id="rId18"/>
    <p:sldId id="281" r:id="rId19"/>
    <p:sldId id="282" r:id="rId20"/>
    <p:sldId id="283" r:id="rId21"/>
    <p:sldId id="284" r:id="rId22"/>
    <p:sldId id="286" r:id="rId23"/>
    <p:sldId id="287" r:id="rId24"/>
    <p:sldId id="288" r:id="rId25"/>
    <p:sldId id="295" r:id="rId26"/>
    <p:sldId id="296"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plotArea>
      <c:layout/>
      <c:barChart>
        <c:barDir val="col"/>
        <c:grouping val="clustered"/>
        <c:ser>
          <c:idx val="0"/>
          <c:order val="0"/>
          <c:tx>
            <c:strRef>
              <c:f>Sheet1!$B$1</c:f>
              <c:strCache>
                <c:ptCount val="1"/>
                <c:pt idx="0">
                  <c:v>2007</c:v>
                </c:pt>
              </c:strCache>
            </c:strRef>
          </c:tx>
          <c:cat>
            <c:strRef>
              <c:f>Sheet1!$A$2:$A$4</c:f>
              <c:strCache>
                <c:ptCount val="3"/>
                <c:pt idx="0">
                  <c:v>Climate change caused by human</c:v>
                </c:pt>
                <c:pt idx="1">
                  <c:v>Climate change a serious threat</c:v>
                </c:pt>
                <c:pt idx="2">
                  <c:v>Climate change not a serious threat</c:v>
                </c:pt>
              </c:strCache>
            </c:strRef>
          </c:cat>
          <c:val>
            <c:numRef>
              <c:f>Sheet1!$B$2:$B$4</c:f>
              <c:numCache>
                <c:formatCode>General</c:formatCode>
                <c:ptCount val="3"/>
                <c:pt idx="0">
                  <c:v>52</c:v>
                </c:pt>
                <c:pt idx="1">
                  <c:v>75</c:v>
                </c:pt>
                <c:pt idx="2">
                  <c:v>21</c:v>
                </c:pt>
              </c:numCache>
            </c:numRef>
          </c:val>
        </c:ser>
        <c:ser>
          <c:idx val="1"/>
          <c:order val="1"/>
          <c:tx>
            <c:strRef>
              <c:f>Sheet1!$C$1</c:f>
              <c:strCache>
                <c:ptCount val="1"/>
                <c:pt idx="0">
                  <c:v>2010</c:v>
                </c:pt>
              </c:strCache>
            </c:strRef>
          </c:tx>
          <c:spPr>
            <a:solidFill>
              <a:schemeClr val="tx2">
                <a:lumMod val="25000"/>
              </a:schemeClr>
            </a:solidFill>
          </c:spPr>
          <c:cat>
            <c:strRef>
              <c:f>Sheet1!$A$2:$A$4</c:f>
              <c:strCache>
                <c:ptCount val="3"/>
                <c:pt idx="0">
                  <c:v>Climate change caused by human</c:v>
                </c:pt>
                <c:pt idx="1">
                  <c:v>Climate change a serious threat</c:v>
                </c:pt>
                <c:pt idx="2">
                  <c:v>Climate change not a serious threat</c:v>
                </c:pt>
              </c:strCache>
            </c:strRef>
          </c:cat>
          <c:val>
            <c:numRef>
              <c:f>Sheet1!$C$2:$C$4</c:f>
              <c:numCache>
                <c:formatCode>General</c:formatCode>
                <c:ptCount val="3"/>
                <c:pt idx="0">
                  <c:v>44</c:v>
                </c:pt>
                <c:pt idx="1">
                  <c:v>69</c:v>
                </c:pt>
                <c:pt idx="2">
                  <c:v>29</c:v>
                </c:pt>
              </c:numCache>
            </c:numRef>
          </c:val>
        </c:ser>
        <c:axId val="74196096"/>
        <c:axId val="74197632"/>
      </c:barChart>
      <c:catAx>
        <c:axId val="74196096"/>
        <c:scaling>
          <c:orientation val="minMax"/>
        </c:scaling>
        <c:axPos val="b"/>
        <c:tickLblPos val="nextTo"/>
        <c:txPr>
          <a:bodyPr/>
          <a:lstStyle/>
          <a:p>
            <a:pPr>
              <a:defRPr lang="en-AU"/>
            </a:pPr>
            <a:endParaRPr lang="es-CO"/>
          </a:p>
        </c:txPr>
        <c:crossAx val="74197632"/>
        <c:crosses val="autoZero"/>
        <c:auto val="1"/>
        <c:lblAlgn val="ctr"/>
        <c:lblOffset val="100"/>
      </c:catAx>
      <c:valAx>
        <c:axId val="74197632"/>
        <c:scaling>
          <c:orientation val="minMax"/>
        </c:scaling>
        <c:axPos val="l"/>
        <c:majorGridlines/>
        <c:numFmt formatCode="General" sourceLinked="1"/>
        <c:tickLblPos val="nextTo"/>
        <c:txPr>
          <a:bodyPr/>
          <a:lstStyle/>
          <a:p>
            <a:pPr>
              <a:defRPr lang="en-AU"/>
            </a:pPr>
            <a:endParaRPr lang="es-CO"/>
          </a:p>
        </c:txPr>
        <c:crossAx val="74196096"/>
        <c:crosses val="autoZero"/>
        <c:crossBetween val="between"/>
      </c:valAx>
    </c:plotArea>
    <c:legend>
      <c:legendPos val="r"/>
      <c:layout/>
      <c:txPr>
        <a:bodyPr/>
        <a:lstStyle/>
        <a:p>
          <a:pPr>
            <a:defRPr lang="en-AU"/>
          </a:pPr>
          <a:endParaRPr lang="es-CO"/>
        </a:p>
      </c:txPr>
    </c:legend>
    <c:plotVisOnly val="1"/>
  </c:chart>
  <c:txPr>
    <a:bodyPr/>
    <a:lstStyle/>
    <a:p>
      <a:pPr>
        <a:defRPr sz="1800"/>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chart>
    <c:autoTitleDeleted val="1"/>
    <c:plotArea>
      <c:layout/>
      <c:barChart>
        <c:barDir val="col"/>
        <c:grouping val="clustered"/>
        <c:ser>
          <c:idx val="0"/>
          <c:order val="0"/>
          <c:tx>
            <c:strRef>
              <c:f>Sheet1!$B$1</c:f>
              <c:strCache>
                <c:ptCount val="1"/>
                <c:pt idx="0">
                  <c:v>Series 1</c:v>
                </c:pt>
              </c:strCache>
            </c:strRef>
          </c:tx>
          <c:cat>
            <c:strRef>
              <c:f>Sheet1!$A$2:$A$4</c:f>
              <c:strCache>
                <c:ptCount val="3"/>
                <c:pt idx="0">
                  <c:v>intensity of cropping and grazing</c:v>
                </c:pt>
                <c:pt idx="1">
                  <c:v>changed irrigation / watering</c:v>
                </c:pt>
                <c:pt idx="2">
                  <c:v>changed rotation / fallows</c:v>
                </c:pt>
              </c:strCache>
            </c:strRef>
          </c:cat>
          <c:val>
            <c:numRef>
              <c:f>Sheet1!$B$2:$B$4</c:f>
              <c:numCache>
                <c:formatCode>General</c:formatCode>
                <c:ptCount val="3"/>
                <c:pt idx="0">
                  <c:v>69.3</c:v>
                </c:pt>
                <c:pt idx="1">
                  <c:v>32.700000000000003</c:v>
                </c:pt>
                <c:pt idx="2">
                  <c:v>31.9</c:v>
                </c:pt>
              </c:numCache>
            </c:numRef>
          </c:val>
        </c:ser>
        <c:axId val="88653184"/>
        <c:axId val="84307968"/>
      </c:barChart>
      <c:catAx>
        <c:axId val="88653184"/>
        <c:scaling>
          <c:orientation val="minMax"/>
        </c:scaling>
        <c:axPos val="b"/>
        <c:tickLblPos val="nextTo"/>
        <c:txPr>
          <a:bodyPr/>
          <a:lstStyle/>
          <a:p>
            <a:pPr>
              <a:defRPr lang="en-AU"/>
            </a:pPr>
            <a:endParaRPr lang="es-CO"/>
          </a:p>
        </c:txPr>
        <c:crossAx val="84307968"/>
        <c:crosses val="autoZero"/>
        <c:auto val="1"/>
        <c:lblAlgn val="ctr"/>
        <c:lblOffset val="100"/>
      </c:catAx>
      <c:valAx>
        <c:axId val="84307968"/>
        <c:scaling>
          <c:orientation val="minMax"/>
        </c:scaling>
        <c:axPos val="l"/>
        <c:majorGridlines/>
        <c:numFmt formatCode="General" sourceLinked="1"/>
        <c:tickLblPos val="nextTo"/>
        <c:txPr>
          <a:bodyPr/>
          <a:lstStyle/>
          <a:p>
            <a:pPr>
              <a:defRPr lang="en-AU"/>
            </a:pPr>
            <a:endParaRPr lang="es-CO"/>
          </a:p>
        </c:txPr>
        <c:crossAx val="88653184"/>
        <c:crosses val="autoZero"/>
        <c:crossBetween val="between"/>
      </c:valAx>
    </c:plotArea>
    <c:plotVisOnly val="1"/>
  </c:chart>
  <c:txPr>
    <a:bodyPr/>
    <a:lstStyle/>
    <a:p>
      <a:pPr>
        <a:defRPr sz="1800"/>
      </a:pPr>
      <a:endParaRPr lang="es-CO"/>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A895B-98EA-40E6-92A2-7FE76E2868CF}" type="datetimeFigureOut">
              <a:rPr lang="en-AU" smtClean="0"/>
              <a:pPr/>
              <a:t>17/11/2010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CE3BD-CE46-41A0-8960-E1198E3FBADA}" type="slidenum">
              <a:rPr lang="en-AU" smtClean="0"/>
              <a:pPr/>
              <a:t>‹Nº›</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Buenes</a:t>
            </a:r>
            <a:r>
              <a:rPr lang="en-AU" dirty="0" smtClean="0"/>
              <a:t> </a:t>
            </a:r>
            <a:r>
              <a:rPr lang="en-AU" dirty="0" err="1" smtClean="0"/>
              <a:t>tardes</a:t>
            </a:r>
            <a:r>
              <a:rPr lang="en-AU" dirty="0" smtClean="0"/>
              <a:t> </a:t>
            </a:r>
            <a:r>
              <a:rPr lang="en-AU" dirty="0" err="1" smtClean="0"/>
              <a:t>muchos</a:t>
            </a:r>
            <a:r>
              <a:rPr lang="en-AU" dirty="0" smtClean="0"/>
              <a:t> </a:t>
            </a:r>
            <a:r>
              <a:rPr lang="en-AU" dirty="0" err="1" smtClean="0"/>
              <a:t>gracias</a:t>
            </a:r>
            <a:r>
              <a:rPr lang="en-AU" baseline="0" dirty="0" smtClean="0"/>
              <a:t> </a:t>
            </a:r>
            <a:r>
              <a:rPr lang="en-AU" baseline="0" dirty="0" err="1" smtClean="0"/>
              <a:t>por</a:t>
            </a:r>
            <a:r>
              <a:rPr lang="en-AU" baseline="0" dirty="0" smtClean="0"/>
              <a:t> la invitation </a:t>
            </a:r>
            <a:r>
              <a:rPr lang="en-AU" baseline="0" dirty="0" err="1" smtClean="0"/>
              <a:t>estar</a:t>
            </a:r>
            <a:r>
              <a:rPr lang="en-AU" baseline="0" dirty="0" smtClean="0"/>
              <a:t> </a:t>
            </a:r>
            <a:r>
              <a:rPr lang="en-AU" baseline="0" dirty="0" err="1" smtClean="0"/>
              <a:t>aqui</a:t>
            </a:r>
            <a:r>
              <a:rPr lang="en-AU" baseline="0" dirty="0" smtClean="0"/>
              <a:t> </a:t>
            </a:r>
            <a:r>
              <a:rPr lang="en-AU" baseline="0" dirty="0" err="1" smtClean="0"/>
              <a:t>pero</a:t>
            </a:r>
            <a:r>
              <a:rPr lang="en-AU" baseline="0" dirty="0" smtClean="0"/>
              <a:t> me </a:t>
            </a:r>
            <a:r>
              <a:rPr lang="en-AU" baseline="0" dirty="0" err="1" smtClean="0"/>
              <a:t>espagne</a:t>
            </a:r>
            <a:r>
              <a:rPr lang="en-AU" baseline="0" dirty="0" smtClean="0"/>
              <a:t> </a:t>
            </a:r>
            <a:r>
              <a:rPr lang="en-AU" baseline="0" dirty="0" err="1" smtClean="0"/>
              <a:t>es</a:t>
            </a:r>
            <a:r>
              <a:rPr lang="en-AU" baseline="0" dirty="0" smtClean="0"/>
              <a:t> non </a:t>
            </a:r>
            <a:r>
              <a:rPr lang="en-AU" baseline="0" dirty="0" err="1" smtClean="0"/>
              <a:t>bueno</a:t>
            </a:r>
            <a:r>
              <a:rPr lang="en-AU" baseline="0" dirty="0" smtClean="0"/>
              <a:t> so I will now speak in English. First let me give you a bit of background about myself...</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We’ve also</a:t>
            </a:r>
            <a:r>
              <a:rPr lang="en-AU" baseline="0" dirty="0" smtClean="0"/>
              <a:t> found the farmers like information to be reliable and relevant to their region and commodity</a:t>
            </a:r>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dirty="0" smtClean="0"/>
              <a:t>Let me</a:t>
            </a:r>
            <a:r>
              <a:rPr lang="en-US" baseline="0" dirty="0" smtClean="0"/>
              <a:t> tell you about Climate Kelpie, a one-stop shop site for farmers seeking climate information. A “kelpie” is an Australian dog that is used on many farms to round up sheep and cows. This site works like a kelpie to round up information and links for farmers.</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E305A0DC-7B40-414E-B50B-1A6E83201340}"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r>
              <a:rPr lang="en-US" dirty="0" smtClean="0"/>
              <a:t>The site provides</a:t>
            </a:r>
            <a:r>
              <a:rPr lang="en-US" baseline="0" dirty="0" smtClean="0"/>
              <a:t> region specific information</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D106A1A9-B80E-469B-804E-7DE2D4FE64AA}"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r>
              <a:rPr lang="en-US" dirty="0" smtClean="0"/>
              <a:t>You can also filter the information by your commodity or topic</a:t>
            </a:r>
          </a:p>
        </p:txBody>
      </p:sp>
      <p:sp>
        <p:nvSpPr>
          <p:cNvPr id="23556" name="Slide Number Placeholder 3"/>
          <p:cNvSpPr>
            <a:spLocks noGrp="1"/>
          </p:cNvSpPr>
          <p:nvPr>
            <p:ph type="sldNum" sz="quarter" idx="5"/>
          </p:nvPr>
        </p:nvSpPr>
        <p:spPr bwMode="auto">
          <a:noFill/>
          <a:ln>
            <a:miter lim="800000"/>
            <a:headEnd/>
            <a:tailEnd/>
          </a:ln>
        </p:spPr>
        <p:txBody>
          <a:bodyPr/>
          <a:lstStyle/>
          <a:p>
            <a:fld id="{16D9413A-844E-488C-ADFC-4C2F4228D17C}"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r>
              <a:rPr lang="en-US" dirty="0" smtClean="0"/>
              <a:t>This is an example of what you get if you filter information by a region and a industry</a:t>
            </a:r>
          </a:p>
        </p:txBody>
      </p:sp>
      <p:sp>
        <p:nvSpPr>
          <p:cNvPr id="24580" name="Slide Number Placeholder 3"/>
          <p:cNvSpPr>
            <a:spLocks noGrp="1"/>
          </p:cNvSpPr>
          <p:nvPr>
            <p:ph type="sldNum" sz="quarter" idx="5"/>
          </p:nvPr>
        </p:nvSpPr>
        <p:spPr bwMode="auto">
          <a:noFill/>
          <a:ln>
            <a:miter lim="800000"/>
            <a:headEnd/>
            <a:tailEnd/>
          </a:ln>
        </p:spPr>
        <p:txBody>
          <a:bodyPr/>
          <a:lstStyle/>
          <a:p>
            <a:fld id="{2C05A228-8E50-4C7F-9A40-69AC4EBBA3A9}"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r>
              <a:rPr lang="en-US" dirty="0" smtClean="0"/>
              <a:t>These are the four main topics on the site</a:t>
            </a:r>
          </a:p>
        </p:txBody>
      </p:sp>
      <p:sp>
        <p:nvSpPr>
          <p:cNvPr id="27652" name="Slide Number Placeholder 3"/>
          <p:cNvSpPr>
            <a:spLocks noGrp="1"/>
          </p:cNvSpPr>
          <p:nvPr>
            <p:ph type="sldNum" sz="quarter" idx="5"/>
          </p:nvPr>
        </p:nvSpPr>
        <p:spPr bwMode="auto">
          <a:noFill/>
          <a:ln>
            <a:miter lim="800000"/>
            <a:headEnd/>
            <a:tailEnd/>
          </a:ln>
        </p:spPr>
        <p:txBody>
          <a:bodyPr/>
          <a:lstStyle/>
          <a:p>
            <a:fld id="{ADB88290-1ED5-41BC-892D-00A87CB3B794}"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smtClean="0"/>
              <a:t>We also include farmer case studies from different</a:t>
            </a:r>
            <a:r>
              <a:rPr lang="en-US" baseline="0" dirty="0" smtClean="0"/>
              <a:t> parts of Australia</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CE3A4D40-8CAF-4B8F-97A2-4BB1D01E1703}"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Another program is</a:t>
            </a:r>
            <a:r>
              <a:rPr lang="en-US" baseline="0" dirty="0" smtClean="0"/>
              <a:t> the Climate Champion program. This is the program I am most excited about because it involved farmers talking to farmers. These farmers’ climate stories will also appear on the Climate Kelpie website.</a:t>
            </a:r>
            <a:endParaRPr lang="en-US" dirty="0"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54E34-C582-421D-A19A-94EBE9D9257A}"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AU" dirty="0" smtClean="0"/>
              <a:t>The Climate</a:t>
            </a:r>
            <a:r>
              <a:rPr lang="en-AU" baseline="0" dirty="0" smtClean="0"/>
              <a:t> Champion program is all about farmers learning from each other</a:t>
            </a:r>
            <a:endParaRPr lang="en-AU"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7ADE74-36EB-442C-86AC-776B197E1B4A}"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974807-C2FB-46A4-99DC-746780E867F1}"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Some</a:t>
            </a:r>
            <a:r>
              <a:rPr lang="en-AU" sz="1200" kern="1200" baseline="0" dirty="0" smtClean="0">
                <a:solidFill>
                  <a:schemeClr val="tx1"/>
                </a:solidFill>
                <a:latin typeface="+mn-lt"/>
                <a:ea typeface="+mn-ea"/>
                <a:cs typeface="+mn-cs"/>
              </a:rPr>
              <a:t> say that in 2007 we saw a change of government in Australia due to one government promising to act on climate change and the other virtually denying its existence. </a:t>
            </a:r>
          </a:p>
          <a:p>
            <a:r>
              <a:rPr lang="en-AU" sz="1200" kern="1200" baseline="0" dirty="0" smtClean="0">
                <a:solidFill>
                  <a:schemeClr val="tx1"/>
                </a:solidFill>
                <a:latin typeface="+mn-lt"/>
                <a:ea typeface="+mn-ea"/>
                <a:cs typeface="+mn-cs"/>
              </a:rPr>
              <a:t>Unfortunately, in the 3 years since that election, the sceptics have been very vocal and belief in climate change and the fact that it has been induced by humans has declined.</a:t>
            </a:r>
          </a:p>
          <a:p>
            <a:r>
              <a:rPr lang="en-AU" sz="1200" kern="1200" baseline="0" dirty="0" smtClean="0">
                <a:solidFill>
                  <a:schemeClr val="tx1"/>
                </a:solidFill>
                <a:latin typeface="+mn-lt"/>
                <a:ea typeface="+mn-ea"/>
                <a:cs typeface="+mn-cs"/>
              </a:rPr>
              <a:t>These are some figures showing the decline:</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CC caused by humans: 52 (2007), 44 (2010)</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CC serious/v serious threat: 75 (2007) 69 (2010)</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CC not a threat: 21 (2007) 29 (2010)</a:t>
            </a:r>
            <a:br>
              <a:rPr lang="en-AU" sz="1200" kern="1200" dirty="0" smtClean="0">
                <a:solidFill>
                  <a:schemeClr val="tx1"/>
                </a:solidFill>
                <a:latin typeface="+mn-lt"/>
                <a:ea typeface="+mn-ea"/>
                <a:cs typeface="+mn-cs"/>
              </a:rPr>
            </a:br>
            <a:r>
              <a:rPr lang="en-AU" dirty="0" smtClean="0"/>
              <a:t>Recently</a:t>
            </a:r>
            <a:r>
              <a:rPr lang="en-AU" baseline="0" dirty="0" smtClean="0"/>
              <a:t> I presented a series of workshops on ‘Communicating the science of climate change’ to interested communicators, media people and NGOs. On the way to the fist workshop I asked my cab driver if he believed in climate change, and his response was “Oh no, I don’t get into politics”. I think this is where the debate on climate change has now fallen down – it has become a political rather than a science issue.</a:t>
            </a:r>
          </a:p>
          <a:p>
            <a:r>
              <a:rPr lang="en-AU" baseline="0" dirty="0" smtClean="0"/>
              <a:t>Today I want to talk to you the challenges faced by farmers in Australia dealing with climate change and variability, and some of the ways we are working with them to communicate more effectively about climate change science.</a:t>
            </a:r>
            <a:endParaRPr lang="en-AU" dirty="0" smtClean="0"/>
          </a:p>
          <a:p>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C9979F-F6FA-439E-BC9F-7F8D3817A2CC}"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smtClean="0"/>
              <a:t>This could also involve things like:</a:t>
            </a:r>
          </a:p>
          <a:p>
            <a:pPr>
              <a:spcBef>
                <a:spcPct val="0"/>
              </a:spcBef>
              <a:buFontTx/>
              <a:buChar char="-"/>
            </a:pPr>
            <a:r>
              <a:rPr lang="en-US" sz="1600" dirty="0" smtClean="0"/>
              <a:t>reviewing written material for farmers, like fact sheets</a:t>
            </a:r>
          </a:p>
          <a:p>
            <a:pPr>
              <a:spcBef>
                <a:spcPct val="0"/>
              </a:spcBef>
              <a:buFontTx/>
              <a:buChar char="-"/>
            </a:pPr>
            <a:r>
              <a:rPr lang="en-US" sz="1600" dirty="0" smtClean="0"/>
              <a:t>doing interviews for news articles or newsletters</a:t>
            </a:r>
          </a:p>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FF2CB-EDA4-4919-B46B-753908B009AC}" type="slidenum">
              <a:rPr lang="en-US"/>
              <a:pPr fontAlgn="base">
                <a:spcBef>
                  <a:spcPct val="0"/>
                </a:spcBef>
                <a:spcAft>
                  <a:spcPct val="0"/>
                </a:spcAft>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Here’s a recen</a:t>
            </a:r>
            <a:r>
              <a:rPr lang="en-AU" baseline="0" dirty="0" smtClean="0"/>
              <a:t>t photos of my colleague Toss on the right hand side talking with one of our sugar cane climate champion participants, Robert Quirk on his farm.</a:t>
            </a:r>
          </a:p>
          <a:p>
            <a:r>
              <a:rPr lang="en-AU" baseline="0" dirty="0" smtClean="0"/>
              <a:t>Econnect’s role is to provide the Climate Champions with support, organise workshops, and connect them with researchers and other advisors. Recently we ran two-day workshops for them training them in media and presentation skills.</a:t>
            </a:r>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24</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Our climate</a:t>
            </a:r>
            <a:r>
              <a:rPr lang="en-AU" baseline="0" dirty="0" smtClean="0"/>
              <a:t> change science communication projects with farmers are exciting, but there are still challenges to meet...</a:t>
            </a:r>
          </a:p>
          <a:p>
            <a:endParaRPr lang="en-AU" baseline="0" dirty="0" smtClean="0"/>
          </a:p>
          <a:p>
            <a:r>
              <a:rPr lang="en-AU" baseline="0" dirty="0" smtClean="0"/>
              <a:t>And at the end of the day, I am hoping science communication like this will move the politics of climate change back to the science, which can’t </a:t>
            </a:r>
            <a:r>
              <a:rPr lang="en-AU" baseline="0" smtClean="0"/>
              <a:t>be denied. </a:t>
            </a:r>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27</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Peter Sandman, the US risk communication expert, believes many people deny climate change not from a rational basis, but because they can’t deal</a:t>
            </a:r>
            <a:r>
              <a:rPr lang="en-AU" baseline="0" dirty="0" smtClean="0"/>
              <a:t> with it.</a:t>
            </a:r>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Today  I want to look at communication with farmers that I have been involved with in the past couple of years and a couple of great ways we used to engage farmers</a:t>
            </a:r>
            <a:r>
              <a:rPr lang="en-AU" baseline="0" dirty="0" smtClean="0"/>
              <a:t> in the science of climate change</a:t>
            </a:r>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xfrm>
            <a:off x="620713" y="4284663"/>
            <a:ext cx="5486400" cy="4114800"/>
          </a:xfrm>
          <a:noFill/>
          <a:ln/>
        </p:spPr>
        <p:txBody>
          <a:bodyPr/>
          <a:lstStyle/>
          <a:p>
            <a:pPr eaLnBrk="1" hangingPunct="1"/>
            <a:r>
              <a:rPr lang="en-US" dirty="0" smtClean="0"/>
              <a:t>These are the</a:t>
            </a:r>
            <a:r>
              <a:rPr lang="en-US" baseline="0" dirty="0" smtClean="0"/>
              <a:t> results of a survey of WA farmers conducted by </a:t>
            </a:r>
            <a:r>
              <a:rPr lang="en-US" sz="1600" dirty="0" smtClean="0"/>
              <a:t>Chris Evans</a:t>
            </a:r>
          </a:p>
          <a:p>
            <a:pPr eaLnBrk="1" hangingPunct="1"/>
            <a:r>
              <a:rPr lang="en-US" sz="1200" dirty="0" smtClean="0"/>
              <a:t>School of Agriculture &amp; Environment, Curtin University in 2008 – 411 farmers at field days – structured and semi structured interviews</a:t>
            </a:r>
            <a:r>
              <a:rPr lang="en-US" sz="1200" baseline="0" dirty="0" smtClean="0"/>
              <a:t> </a:t>
            </a:r>
            <a:endParaRPr lang="en-US" sz="1200" dirty="0" smtClean="0"/>
          </a:p>
          <a:p>
            <a:pPr eaLnBrk="1" hangingPunct="1"/>
            <a:r>
              <a:rPr lang="en-US" dirty="0" smtClean="0"/>
              <a:t>To begin with I will give a brief summary of responses to climate change.</a:t>
            </a:r>
          </a:p>
          <a:p>
            <a:pPr eaLnBrk="1" hangingPunct="1"/>
            <a:r>
              <a:rPr lang="en-US" dirty="0" smtClean="0"/>
              <a:t>Firstly people were asked if they had noticed any changes in the climate over the last 10 years related to decreased rainfall, increased seasonal variability and more extreme weather events. </a:t>
            </a:r>
          </a:p>
          <a:p>
            <a:pPr eaLnBrk="1" hangingPunct="1"/>
            <a:r>
              <a:rPr lang="en-US" dirty="0" smtClean="0"/>
              <a:t>Most agreed that rainfall had decreased, variability increased and to lesser extent there had been more extreme weather events.</a:t>
            </a:r>
          </a:p>
          <a:p>
            <a:pPr eaLnBrk="1" hangingPunct="1"/>
            <a:r>
              <a:rPr lang="en-US" dirty="0" smtClean="0"/>
              <a:t>But here in lays the first problem for extension.</a:t>
            </a:r>
          </a:p>
          <a:p>
            <a:pPr eaLnBrk="1" hangingPunct="1"/>
            <a:r>
              <a:rPr lang="en-US" dirty="0" smtClean="0"/>
              <a:t>While most farmers </a:t>
            </a:r>
            <a:r>
              <a:rPr lang="en-US" dirty="0" err="1" smtClean="0"/>
              <a:t>recognised</a:t>
            </a:r>
            <a:r>
              <a:rPr lang="en-US" dirty="0" smtClean="0"/>
              <a:t> seasonal variability as a risk they were confident that they were managing it.</a:t>
            </a:r>
          </a:p>
          <a:p>
            <a:pPr eaLnBrk="1" hangingPunct="1"/>
            <a:r>
              <a:rPr lang="en-US" dirty="0" smtClean="0"/>
              <a:t>Many farmers from southern regions thought that the decrease in rainfall was a benefit because it had eased water logging issues and grain yields had improved as a result.</a:t>
            </a:r>
          </a:p>
          <a:p>
            <a:pPr eaLnBrk="1" hangingPunct="1"/>
            <a:r>
              <a:rPr lang="en-US" dirty="0" smtClean="0"/>
              <a:t> </a:t>
            </a:r>
            <a:r>
              <a:rPr lang="en-AU" dirty="0" smtClean="0"/>
              <a:t>Finally extreme weather events although happening more often were not considered to be of any consequence for the majority of farmers.</a:t>
            </a:r>
          </a:p>
          <a:p>
            <a:pPr eaLnBrk="1" hangingPunct="1"/>
            <a:r>
              <a:rPr lang="en-AU" dirty="0" smtClean="0"/>
              <a:t>So the three main climate change impacts that science has identified as risks for WA farmers were considered to be manageable, beneficial or of little consequence.</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en-AU" dirty="0" smtClean="0"/>
              <a:t>So then what did people think about climate change? </a:t>
            </a:r>
          </a:p>
          <a:p>
            <a:pPr eaLnBrk="1" hangingPunct="1"/>
            <a:r>
              <a:rPr lang="en-AU" dirty="0" smtClean="0"/>
              <a:t>Just over a third thought that it was occurring and 13% didn’t think it was. A quarter believed that it wasn’t part of a natural climatic cycle and 21% believed it was and that it wasn’t being influenced by greenhouse emissions. </a:t>
            </a:r>
          </a:p>
          <a:p>
            <a:pPr eaLnBrk="1" hangingPunct="1"/>
            <a:r>
              <a:rPr lang="en-AU" dirty="0" smtClean="0"/>
              <a:t>However over half were uncertain if it was occurring and if it was natural. </a:t>
            </a:r>
          </a:p>
          <a:p>
            <a:pPr eaLnBrk="1" hangingPunct="1"/>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AU" dirty="0" smtClean="0"/>
              <a:t>Despite the high levels of uncertainty and relatively low acceptance of climate change, 42% though it was a major threat to rural communities.</a:t>
            </a:r>
          </a:p>
          <a:p>
            <a:r>
              <a:rPr lang="en-AU" dirty="0" smtClean="0"/>
              <a:t>On the other hand only a third (33%) of farmers and businesses believed it represented a threat.</a:t>
            </a:r>
          </a:p>
          <a:p>
            <a:endParaRPr lang="en-A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But farmers are still</a:t>
            </a:r>
            <a:r>
              <a:rPr lang="en-AU" baseline="0" dirty="0" smtClean="0"/>
              <a:t> prepared to change their practices</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Source ABS</a:t>
            </a:r>
            <a:r>
              <a:rPr lang="en-AU" baseline="0" dirty="0" smtClean="0"/>
              <a:t> 06-07</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intensity of cropping and/or grazing activities (69.3%). The next most common alterations were changed watering/ irrigation practices (32.7%) and changed rotation or fallow practices (31.9%).</a:t>
            </a:r>
            <a:br>
              <a:rPr lang="en-AU" sz="1200" dirty="0" smtClean="0"/>
            </a:br>
            <a:endParaRPr lang="en-AU" dirty="0" smtClean="0"/>
          </a:p>
          <a:p>
            <a:endParaRPr lang="en-AU" dirty="0"/>
          </a:p>
        </p:txBody>
      </p:sp>
      <p:sp>
        <p:nvSpPr>
          <p:cNvPr id="4" name="Slide Number Placeholder 3"/>
          <p:cNvSpPr>
            <a:spLocks noGrp="1"/>
          </p:cNvSpPr>
          <p:nvPr>
            <p:ph type="sldNum" sz="quarter" idx="10"/>
          </p:nvPr>
        </p:nvSpPr>
        <p:spPr/>
        <p:txBody>
          <a:bodyPr/>
          <a:lstStyle/>
          <a:p>
            <a:fld id="{A85CE3BD-CE46-41A0-8960-E1198E3FBADA}"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hasCustomPrompt="1"/>
          </p:nvPr>
        </p:nvSpPr>
        <p:spPr>
          <a:xfrm>
            <a:off x="3366868" y="533400"/>
            <a:ext cx="5105400" cy="2868168"/>
          </a:xfrm>
        </p:spPr>
        <p:txBody>
          <a:bodyPr lIns="45720" tIns="0" rIns="45720">
            <a:noAutofit/>
          </a:bodyPr>
          <a:lstStyle>
            <a:lvl1pPr algn="r">
              <a:defRPr sz="4200" b="1" baseline="0"/>
            </a:lvl1pPr>
            <a:extLst/>
          </a:lstStyle>
          <a:p>
            <a:r>
              <a:rPr kumimoji="0" lang="en-US" dirty="0" smtClean="0"/>
              <a:t>Engaging </a:t>
            </a:r>
            <a:r>
              <a:rPr kumimoji="0" lang="en-US" dirty="0" err="1" smtClean="0"/>
              <a:t>australian</a:t>
            </a:r>
            <a:r>
              <a:rPr kumimoji="0" lang="en-US" dirty="0" smtClean="0"/>
              <a:t> farmers in climate change</a:t>
            </a:r>
            <a:endParaRPr kumimoji="0" lang="en-US" dirty="0"/>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A8E560A-EF41-47FB-B0B0-0160DCFB973D}" type="datetimeFigureOut">
              <a:rPr lang="en-AU" smtClean="0"/>
              <a:pPr/>
              <a:t>17/11/2010</a:t>
            </a:fld>
            <a:endParaRPr lang="en-AU"/>
          </a:p>
        </p:txBody>
      </p:sp>
      <p:sp>
        <p:nvSpPr>
          <p:cNvPr id="18" name="Footer Placeholder 17"/>
          <p:cNvSpPr>
            <a:spLocks noGrp="1"/>
          </p:cNvSpPr>
          <p:nvPr>
            <p:ph type="ftr" sz="quarter" idx="11"/>
          </p:nvPr>
        </p:nvSpPr>
        <p:spPr>
          <a:xfrm>
            <a:off x="2819400" y="5229200"/>
            <a:ext cx="4128864" cy="1557346"/>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en-US" dirty="0">
                <a:solidFill>
                  <a:srgbClr val="FFFFFF"/>
                </a:solidFill>
              </a:defRPr>
            </a:lvl1pPr>
            <a:extLst/>
          </a:lstStyle>
          <a:p>
            <a:endParaRPr lang="en-AU" dirty="0" smtClean="0"/>
          </a:p>
          <a:p>
            <a:endParaRPr lang="en-AU"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B0F1DB6-D741-4042-9C0D-BB53C313BEA4}" type="slidenum">
              <a:rPr lang="en-AU" smtClean="0"/>
              <a:pPr/>
              <a:t>‹Nº›</a:t>
            </a:fld>
            <a:endParaRPr lang="en-AU"/>
          </a:p>
        </p:txBody>
      </p:sp>
      <p:pic>
        <p:nvPicPr>
          <p:cNvPr id="1026" name="Picture 2" descr="logo"/>
          <p:cNvPicPr>
            <a:picLocks noChangeAspect="1" noChangeArrowheads="1"/>
          </p:cNvPicPr>
          <p:nvPr userDrawn="1"/>
        </p:nvPicPr>
        <p:blipFill>
          <a:blip r:embed="rId3" cstate="print"/>
          <a:srcRect/>
          <a:stretch>
            <a:fillRect/>
          </a:stretch>
        </p:blipFill>
        <p:spPr bwMode="auto">
          <a:xfrm>
            <a:off x="2699792" y="5959475"/>
            <a:ext cx="3482975" cy="8985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A8E560A-EF41-47FB-B0B0-0160DCFB973D}" type="datetimeFigureOut">
              <a:rPr lang="en-AU" smtClean="0"/>
              <a:pPr/>
              <a:t>17/11/2010</a:t>
            </a:fld>
            <a:endParaRPr lang="en-AU"/>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B0F1DB6-D741-4042-9C0D-BB53C313BEA4}" type="slidenum">
              <a:rPr lang="en-AU" smtClean="0"/>
              <a:pPr/>
              <a:t>‹Nº›</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A8E560A-EF41-47FB-B0B0-0160DCFB973D}" type="datetimeFigureOut">
              <a:rPr lang="en-AU" smtClean="0"/>
              <a:pPr/>
              <a:t>17/11/2010</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A8E560A-EF41-47FB-B0B0-0160DCFB973D}" type="datetimeFigureOut">
              <a:rPr lang="en-AU" smtClean="0"/>
              <a:pPr/>
              <a:t>17/11/2010</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B0F1DB6-D741-4042-9C0D-BB53C313BEA4}" type="slidenum">
              <a:rPr lang="en-AU" smtClean="0"/>
              <a:pPr/>
              <a:t>‹Nº›</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A8E560A-EF41-47FB-B0B0-0160DCFB973D}" type="datetimeFigureOut">
              <a:rPr lang="en-AU" smtClean="0"/>
              <a:pPr/>
              <a:t>17/11/2010</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7B0F1DB6-D741-4042-9C0D-BB53C313BEA4}" type="slidenum">
              <a:rPr lang="en-AU" smtClean="0"/>
              <a:pPr/>
              <a:t>‹Nº›</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A8E560A-EF41-47FB-B0B0-0160DCFB973D}" type="datetimeFigureOut">
              <a:rPr lang="en-AU" smtClean="0"/>
              <a:pPr/>
              <a:t>17/11/2010</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B0F1DB6-D741-4042-9C0D-BB53C313BEA4}" type="slidenum">
              <a:rPr lang="en-AU" smtClean="0"/>
              <a:pPr/>
              <a:t>‹Nº›</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Hoja_de_c_lculo_de_Microsoft_Office_Excel_97-20032.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Hoja_de_c_lculo_de_Microsoft_Office_Excel_97-20033.xls"/></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2400" dirty="0" smtClean="0"/>
              <a:t>Social appropriation of </a:t>
            </a:r>
            <a:r>
              <a:rPr lang="en-AU" sz="2400" dirty="0" err="1" smtClean="0"/>
              <a:t>s&amp;t</a:t>
            </a:r>
            <a:r>
              <a:rPr lang="en-AU" sz="2400" dirty="0" smtClean="0"/>
              <a:t>:</a:t>
            </a:r>
            <a:r>
              <a:rPr lang="en-AU" dirty="0" smtClean="0"/>
              <a:t> farmers involved in climate change science</a:t>
            </a:r>
            <a:endParaRPr lang="en-AU" dirty="0"/>
          </a:p>
        </p:txBody>
      </p:sp>
      <p:sp>
        <p:nvSpPr>
          <p:cNvPr id="3" name="Subtitle 2"/>
          <p:cNvSpPr>
            <a:spLocks noGrp="1"/>
          </p:cNvSpPr>
          <p:nvPr>
            <p:ph type="subTitle" idx="1"/>
          </p:nvPr>
        </p:nvSpPr>
        <p:spPr>
          <a:xfrm>
            <a:off x="3354442" y="4005064"/>
            <a:ext cx="5114778" cy="636048"/>
          </a:xfrm>
        </p:spPr>
        <p:txBody>
          <a:bodyPr>
            <a:normAutofit fontScale="92500" lnSpcReduction="10000"/>
          </a:bodyPr>
          <a:lstStyle/>
          <a:p>
            <a:r>
              <a:rPr lang="en-AU" dirty="0" smtClean="0"/>
              <a:t>Jenni Metcalfe</a:t>
            </a:r>
          </a:p>
          <a:p>
            <a:r>
              <a:rPr lang="en-AU" dirty="0" smtClean="0"/>
              <a:t>www.econnect.com.au</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Where farmers like to get their information</a:t>
            </a:r>
            <a:endParaRPr lang="en-AU" dirty="0"/>
          </a:p>
        </p:txBody>
      </p:sp>
      <p:sp>
        <p:nvSpPr>
          <p:cNvPr id="3" name="Content Placeholder 2"/>
          <p:cNvSpPr>
            <a:spLocks noGrp="1"/>
          </p:cNvSpPr>
          <p:nvPr>
            <p:ph idx="1"/>
          </p:nvPr>
        </p:nvSpPr>
        <p:spPr/>
        <p:txBody>
          <a:bodyPr>
            <a:normAutofit/>
          </a:bodyPr>
          <a:lstStyle/>
          <a:p>
            <a:pPr>
              <a:spcBef>
                <a:spcPts val="1800"/>
              </a:spcBef>
              <a:spcAft>
                <a:spcPts val="1800"/>
              </a:spcAft>
            </a:pPr>
            <a:r>
              <a:rPr lang="en-AU" dirty="0" smtClean="0"/>
              <a:t>Farmer groups/forums </a:t>
            </a:r>
          </a:p>
          <a:p>
            <a:pPr>
              <a:spcBef>
                <a:spcPts val="1800"/>
              </a:spcBef>
              <a:spcAft>
                <a:spcPts val="1800"/>
              </a:spcAft>
            </a:pPr>
            <a:r>
              <a:rPr lang="en-AU" dirty="0" smtClean="0"/>
              <a:t>Private, departmental and retail agronomists</a:t>
            </a:r>
          </a:p>
          <a:p>
            <a:pPr>
              <a:spcBef>
                <a:spcPts val="1800"/>
              </a:spcBef>
              <a:spcAft>
                <a:spcPts val="1800"/>
              </a:spcAft>
            </a:pPr>
            <a:r>
              <a:rPr lang="en-AU" dirty="0" smtClean="0"/>
              <a:t>Other farmers; nine out of 10 farmers are influenced by leading farmers to change</a:t>
            </a:r>
          </a:p>
          <a:p>
            <a:pPr>
              <a:spcBef>
                <a:spcPts val="1800"/>
              </a:spcBef>
              <a:spcAft>
                <a:spcPts val="1800"/>
              </a:spcAft>
            </a:pPr>
            <a:r>
              <a:rPr lang="en-AU" dirty="0" smtClean="0"/>
              <a:t>Research agencies</a:t>
            </a:r>
          </a:p>
          <a:p>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do farmers like to get information</a:t>
            </a:r>
            <a:endParaRPr lang="en-AU" dirty="0"/>
          </a:p>
        </p:txBody>
      </p:sp>
      <p:sp>
        <p:nvSpPr>
          <p:cNvPr id="3" name="Content Placeholder 2"/>
          <p:cNvSpPr>
            <a:spLocks noGrp="1"/>
          </p:cNvSpPr>
          <p:nvPr>
            <p:ph idx="1"/>
          </p:nvPr>
        </p:nvSpPr>
        <p:spPr/>
        <p:txBody>
          <a:bodyPr>
            <a:normAutofit/>
          </a:bodyPr>
          <a:lstStyle/>
          <a:p>
            <a:r>
              <a:rPr lang="en-AU" dirty="0" smtClean="0"/>
              <a:t>Regular updates</a:t>
            </a:r>
          </a:p>
          <a:p>
            <a:r>
              <a:rPr lang="en-AU" dirty="0" smtClean="0"/>
              <a:t>Direct personal engagement</a:t>
            </a:r>
          </a:p>
          <a:p>
            <a:r>
              <a:rPr lang="en-AU" dirty="0" smtClean="0"/>
              <a:t>Website </a:t>
            </a:r>
          </a:p>
          <a:p>
            <a:r>
              <a:rPr lang="en-AU" dirty="0" smtClean="0"/>
              <a:t>Rural radio</a:t>
            </a:r>
          </a:p>
          <a:p>
            <a:r>
              <a:rPr lang="en-AU" dirty="0" smtClean="0"/>
              <a:t>Rural weekly newspaper and farm journals articles</a:t>
            </a:r>
          </a:p>
          <a:p>
            <a:r>
              <a:rPr lang="en-AU" dirty="0" smtClean="0"/>
              <a:t>Electronic newsletter with brief summaries and web links</a:t>
            </a:r>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Reasons why farmers don’t use seasonal forecast information</a:t>
            </a:r>
            <a:endParaRPr lang="en-AU" dirty="0"/>
          </a:p>
        </p:txBody>
      </p:sp>
      <p:pic>
        <p:nvPicPr>
          <p:cNvPr id="7170" name="Picture 2"/>
          <p:cNvPicPr>
            <a:picLocks noChangeAspect="1" noChangeArrowheads="1"/>
          </p:cNvPicPr>
          <p:nvPr/>
        </p:nvPicPr>
        <p:blipFill>
          <a:blip r:embed="rId3" cstate="print"/>
          <a:srcRect/>
          <a:stretch>
            <a:fillRect/>
          </a:stretch>
        </p:blipFill>
        <p:spPr bwMode="auto">
          <a:xfrm>
            <a:off x="0" y="1700808"/>
            <a:ext cx="8244408" cy="515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229600" cy="1071563"/>
          </a:xfrm>
        </p:spPr>
        <p:txBody>
          <a:bodyPr/>
          <a:lstStyle/>
          <a:p>
            <a:pPr eaLnBrk="1" hangingPunct="1"/>
            <a:r>
              <a:rPr lang="en-AU" dirty="0" smtClean="0"/>
              <a:t>www.climatekelpie.com.au</a:t>
            </a:r>
          </a:p>
        </p:txBody>
      </p:sp>
      <p:pic>
        <p:nvPicPr>
          <p:cNvPr id="3075" name="Picture 2"/>
          <p:cNvPicPr>
            <a:picLocks noGrp="1" noChangeAspect="1" noChangeArrowheads="1"/>
          </p:cNvPicPr>
          <p:nvPr>
            <p:ph idx="1"/>
          </p:nvPr>
        </p:nvPicPr>
        <p:blipFill>
          <a:blip r:embed="rId3" cstate="print"/>
          <a:srcRect l="50182" t="17218" r="945" b="7268"/>
          <a:stretch>
            <a:fillRect/>
          </a:stretch>
        </p:blipFill>
        <p:spPr>
          <a:xfrm>
            <a:off x="0" y="1412776"/>
            <a:ext cx="9144000" cy="56515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625" y="142875"/>
            <a:ext cx="7815783" cy="1143000"/>
          </a:xfrm>
        </p:spPr>
        <p:txBody>
          <a:bodyPr>
            <a:normAutofit/>
          </a:bodyPr>
          <a:lstStyle/>
          <a:p>
            <a:pPr eaLnBrk="1" hangingPunct="1"/>
            <a:r>
              <a:rPr lang="en-AU" sz="3200" dirty="0" smtClean="0"/>
              <a:t>The interactive map shows different regions</a:t>
            </a:r>
          </a:p>
        </p:txBody>
      </p:sp>
      <p:pic>
        <p:nvPicPr>
          <p:cNvPr id="4099" name="Picture 2"/>
          <p:cNvPicPr>
            <a:picLocks noGrp="1" noChangeAspect="1" noChangeArrowheads="1"/>
          </p:cNvPicPr>
          <p:nvPr>
            <p:ph idx="1"/>
          </p:nvPr>
        </p:nvPicPr>
        <p:blipFill>
          <a:blip r:embed="rId3" cstate="print"/>
          <a:srcRect t="11688" r="5865" b="5194"/>
          <a:stretch>
            <a:fillRect/>
          </a:stretch>
        </p:blipFill>
        <p:spPr>
          <a:xfrm>
            <a:off x="0" y="1500188"/>
            <a:ext cx="9144000" cy="53578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142875"/>
            <a:ext cx="8501063" cy="1785938"/>
          </a:xfrm>
        </p:spPr>
        <p:txBody>
          <a:bodyPr>
            <a:normAutofit/>
          </a:bodyPr>
          <a:lstStyle/>
          <a:p>
            <a:pPr eaLnBrk="1" hangingPunct="1"/>
            <a:r>
              <a:rPr lang="en-AU" sz="3200" dirty="0" smtClean="0"/>
              <a:t>Then refine your search for information by commodity or topic.</a:t>
            </a:r>
            <a:br>
              <a:rPr lang="en-AU" sz="3200" dirty="0" smtClean="0"/>
            </a:br>
            <a:r>
              <a:rPr lang="en-AU" sz="3200" dirty="0" smtClean="0"/>
              <a:t>.</a:t>
            </a:r>
          </a:p>
        </p:txBody>
      </p:sp>
      <p:pic>
        <p:nvPicPr>
          <p:cNvPr id="5123" name="Picture 2"/>
          <p:cNvPicPr>
            <a:picLocks noGrp="1" noChangeAspect="1" noChangeArrowheads="1"/>
          </p:cNvPicPr>
          <p:nvPr>
            <p:ph idx="1"/>
          </p:nvPr>
        </p:nvPicPr>
        <p:blipFill>
          <a:blip r:embed="rId3" cstate="print"/>
          <a:srcRect l="23030" t="38960" b="5194"/>
          <a:stretch>
            <a:fillRect/>
          </a:stretch>
        </p:blipFill>
        <p:spPr>
          <a:xfrm>
            <a:off x="1" y="1844824"/>
            <a:ext cx="8316415" cy="50131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4282" y="0"/>
            <a:ext cx="8244408" cy="1486495"/>
          </a:xfrm>
        </p:spPr>
        <p:txBody>
          <a:bodyPr>
            <a:normAutofit fontScale="90000"/>
          </a:bodyPr>
          <a:lstStyle/>
          <a:p>
            <a:pPr eaLnBrk="1" hangingPunct="1"/>
            <a:r>
              <a:rPr lang="en-AU" sz="2800" dirty="0" smtClean="0"/>
              <a:t>pick a region and commodity</a:t>
            </a:r>
            <a:br>
              <a:rPr lang="en-AU" sz="2800" dirty="0" smtClean="0"/>
            </a:br>
            <a:r>
              <a:rPr lang="en-AU" sz="2800" dirty="0" smtClean="0"/>
              <a:t>…in this case Interior western </a:t>
            </a:r>
            <a:r>
              <a:rPr lang="en-AU" sz="2800" dirty="0" err="1" smtClean="0"/>
              <a:t>australia</a:t>
            </a:r>
            <a:r>
              <a:rPr lang="en-AU" sz="2800" dirty="0" smtClean="0"/>
              <a:t>, dairy, all topics.</a:t>
            </a:r>
            <a:br>
              <a:rPr lang="en-AU" sz="2800" dirty="0" smtClean="0"/>
            </a:br>
            <a:r>
              <a:rPr lang="en-AU" sz="2800" dirty="0" smtClean="0"/>
              <a:t>.</a:t>
            </a:r>
          </a:p>
        </p:txBody>
      </p:sp>
      <p:pic>
        <p:nvPicPr>
          <p:cNvPr id="6147" name="Picture 2"/>
          <p:cNvPicPr>
            <a:picLocks noGrp="1" noChangeAspect="1" noChangeArrowheads="1"/>
          </p:cNvPicPr>
          <p:nvPr>
            <p:ph idx="1"/>
          </p:nvPr>
        </p:nvPicPr>
        <p:blipFill>
          <a:blip r:embed="rId3" cstate="print"/>
          <a:srcRect t="18182" r="10736" b="5194"/>
          <a:stretch>
            <a:fillRect/>
          </a:stretch>
        </p:blipFill>
        <p:spPr>
          <a:xfrm>
            <a:off x="500034" y="1500150"/>
            <a:ext cx="9482523" cy="5357850"/>
          </a:xfrm>
        </p:spPr>
      </p:pic>
      <p:sp>
        <p:nvSpPr>
          <p:cNvPr id="6148" name="TextBox 4"/>
          <p:cNvSpPr txBox="1">
            <a:spLocks noChangeArrowheads="1"/>
          </p:cNvSpPr>
          <p:nvPr/>
        </p:nvSpPr>
        <p:spPr bwMode="auto">
          <a:xfrm>
            <a:off x="5143500" y="3786188"/>
            <a:ext cx="3643313" cy="646112"/>
          </a:xfrm>
          <a:prstGeom prst="rect">
            <a:avLst/>
          </a:prstGeom>
          <a:noFill/>
          <a:ln w="9525">
            <a:noFill/>
            <a:miter lim="800000"/>
            <a:headEnd/>
            <a:tailEnd/>
          </a:ln>
        </p:spPr>
        <p:txBody>
          <a:bodyPr>
            <a:spAutoFit/>
          </a:bodyPr>
          <a:lstStyle/>
          <a:p>
            <a:r>
              <a:rPr lang="en-AU">
                <a:latin typeface="Calibri" pitchFamily="-112" charset="0"/>
              </a:rPr>
              <a:t>Tools for ‘Managing climate’ on dairy farms in Interior WA</a:t>
            </a:r>
          </a:p>
        </p:txBody>
      </p:sp>
      <p:sp>
        <p:nvSpPr>
          <p:cNvPr id="6149" name="TextBox 5"/>
          <p:cNvSpPr txBox="1">
            <a:spLocks noChangeArrowheads="1"/>
          </p:cNvSpPr>
          <p:nvPr/>
        </p:nvSpPr>
        <p:spPr bwMode="auto">
          <a:xfrm>
            <a:off x="5072063" y="5000625"/>
            <a:ext cx="3463925" cy="369888"/>
          </a:xfrm>
          <a:prstGeom prst="rect">
            <a:avLst/>
          </a:prstGeom>
          <a:noFill/>
          <a:ln w="9525">
            <a:noFill/>
            <a:miter lim="800000"/>
            <a:headEnd/>
            <a:tailEnd/>
          </a:ln>
        </p:spPr>
        <p:txBody>
          <a:bodyPr wrap="none">
            <a:spAutoFit/>
          </a:bodyPr>
          <a:lstStyle/>
          <a:p>
            <a:r>
              <a:rPr lang="en-AU">
                <a:latin typeface="Calibri" pitchFamily="-112" charset="0"/>
              </a:rPr>
              <a:t>Forecasts and weather information</a:t>
            </a:r>
          </a:p>
        </p:txBody>
      </p:sp>
      <p:cxnSp>
        <p:nvCxnSpPr>
          <p:cNvPr id="8" name="Straight Arrow Connector 7"/>
          <p:cNvCxnSpPr/>
          <p:nvPr/>
        </p:nvCxnSpPr>
        <p:spPr>
          <a:xfrm rot="10800000">
            <a:off x="2500313" y="4000500"/>
            <a:ext cx="250031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2571750" y="6286500"/>
            <a:ext cx="264318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571750" y="5786438"/>
            <a:ext cx="1285875"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786063" y="5214938"/>
            <a:ext cx="2071687"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4" name="TextBox 11"/>
          <p:cNvSpPr txBox="1">
            <a:spLocks noChangeArrowheads="1"/>
          </p:cNvSpPr>
          <p:nvPr/>
        </p:nvSpPr>
        <p:spPr bwMode="auto">
          <a:xfrm>
            <a:off x="3929063" y="5572125"/>
            <a:ext cx="5194300" cy="369888"/>
          </a:xfrm>
          <a:prstGeom prst="rect">
            <a:avLst/>
          </a:prstGeom>
          <a:noFill/>
          <a:ln w="9525">
            <a:noFill/>
            <a:miter lim="800000"/>
            <a:headEnd/>
            <a:tailEnd/>
          </a:ln>
        </p:spPr>
        <p:txBody>
          <a:bodyPr wrap="none">
            <a:spAutoFit/>
          </a:bodyPr>
          <a:lstStyle/>
          <a:p>
            <a:r>
              <a:rPr lang="en-AU">
                <a:latin typeface="Calibri" pitchFamily="-112" charset="0"/>
              </a:rPr>
              <a:t>Links to understanding climate drivers for Interior WA</a:t>
            </a:r>
          </a:p>
        </p:txBody>
      </p:sp>
      <p:sp>
        <p:nvSpPr>
          <p:cNvPr id="6155" name="TextBox 12"/>
          <p:cNvSpPr txBox="1">
            <a:spLocks noChangeArrowheads="1"/>
          </p:cNvSpPr>
          <p:nvPr/>
        </p:nvSpPr>
        <p:spPr bwMode="auto">
          <a:xfrm>
            <a:off x="5429250" y="6143625"/>
            <a:ext cx="3494088" cy="369888"/>
          </a:xfrm>
          <a:prstGeom prst="rect">
            <a:avLst/>
          </a:prstGeom>
          <a:noFill/>
          <a:ln w="9525">
            <a:noFill/>
            <a:miter lim="800000"/>
            <a:headEnd/>
            <a:tailEnd/>
          </a:ln>
        </p:spPr>
        <p:txBody>
          <a:bodyPr wrap="none">
            <a:spAutoFit/>
          </a:bodyPr>
          <a:lstStyle/>
          <a:p>
            <a:r>
              <a:rPr lang="en-AU">
                <a:latin typeface="Calibri" pitchFamily="-112" charset="0"/>
              </a:rPr>
              <a:t>Farmer case studies for Interior WA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50" y="142875"/>
            <a:ext cx="8643938" cy="1485925"/>
          </a:xfrm>
        </p:spPr>
        <p:txBody>
          <a:bodyPr/>
          <a:lstStyle/>
          <a:p>
            <a:pPr eaLnBrk="1" hangingPunct="1"/>
            <a:r>
              <a:rPr lang="en-AU" sz="3200" dirty="0" smtClean="0"/>
              <a:t>These are the subheadings available under each:</a:t>
            </a:r>
          </a:p>
        </p:txBody>
      </p:sp>
      <p:pic>
        <p:nvPicPr>
          <p:cNvPr id="9219" name="Picture 2"/>
          <p:cNvPicPr>
            <a:picLocks noGrp="1" noChangeAspect="1" noChangeArrowheads="1"/>
          </p:cNvPicPr>
          <p:nvPr>
            <p:ph idx="1"/>
          </p:nvPr>
        </p:nvPicPr>
        <p:blipFill>
          <a:blip r:embed="rId3" cstate="print"/>
          <a:srcRect t="28410" r="78693" b="38441"/>
          <a:stretch>
            <a:fillRect/>
          </a:stretch>
        </p:blipFill>
        <p:spPr>
          <a:xfrm>
            <a:off x="683568" y="2132856"/>
            <a:ext cx="2500312" cy="2643188"/>
          </a:xfrm>
        </p:spPr>
      </p:pic>
      <p:pic>
        <p:nvPicPr>
          <p:cNvPr id="9220" name="Picture 3"/>
          <p:cNvPicPr>
            <a:picLocks noChangeAspect="1" noChangeArrowheads="1"/>
          </p:cNvPicPr>
          <p:nvPr/>
        </p:nvPicPr>
        <p:blipFill>
          <a:blip r:embed="rId4" cstate="print"/>
          <a:srcRect l="15138" t="28596" r="64676" b="46173"/>
          <a:stretch>
            <a:fillRect/>
          </a:stretch>
        </p:blipFill>
        <p:spPr bwMode="auto">
          <a:xfrm>
            <a:off x="4355976" y="1844824"/>
            <a:ext cx="2571750" cy="2143125"/>
          </a:xfrm>
          <a:prstGeom prst="rect">
            <a:avLst/>
          </a:prstGeom>
          <a:noFill/>
          <a:ln w="9525">
            <a:noFill/>
            <a:miter lim="800000"/>
            <a:headEnd/>
            <a:tailEnd/>
          </a:ln>
        </p:spPr>
      </p:pic>
      <p:pic>
        <p:nvPicPr>
          <p:cNvPr id="9221" name="Picture 4"/>
          <p:cNvPicPr>
            <a:picLocks noChangeAspect="1" noChangeArrowheads="1"/>
          </p:cNvPicPr>
          <p:nvPr/>
        </p:nvPicPr>
        <p:blipFill>
          <a:blip r:embed="rId5" cstate="print"/>
          <a:srcRect l="27174" t="28986" r="53804" b="51086"/>
          <a:stretch>
            <a:fillRect/>
          </a:stretch>
        </p:blipFill>
        <p:spPr bwMode="auto">
          <a:xfrm>
            <a:off x="4499992" y="4365104"/>
            <a:ext cx="2546350" cy="2232248"/>
          </a:xfrm>
          <a:prstGeom prst="rect">
            <a:avLst/>
          </a:prstGeom>
          <a:noFill/>
          <a:ln w="9525">
            <a:noFill/>
            <a:miter lim="800000"/>
            <a:headEnd/>
            <a:tailEnd/>
          </a:ln>
        </p:spPr>
      </p:pic>
      <p:pic>
        <p:nvPicPr>
          <p:cNvPr id="9222" name="Picture 5"/>
          <p:cNvPicPr>
            <a:picLocks noChangeAspect="1" noChangeArrowheads="1"/>
          </p:cNvPicPr>
          <p:nvPr/>
        </p:nvPicPr>
        <p:blipFill>
          <a:blip r:embed="rId6" cstate="print"/>
          <a:srcRect l="42120" t="28986" r="40218" b="49275"/>
          <a:stretch>
            <a:fillRect/>
          </a:stretch>
        </p:blipFill>
        <p:spPr bwMode="auto">
          <a:xfrm>
            <a:off x="755576" y="5000625"/>
            <a:ext cx="2286000" cy="1857375"/>
          </a:xfrm>
          <a:prstGeom prst="rect">
            <a:avLst/>
          </a:prstGeom>
          <a:noFill/>
          <a:ln w="9525">
            <a:noFill/>
            <a:miter lim="800000"/>
            <a:headEnd/>
            <a:tailEnd/>
          </a:ln>
        </p:spPr>
      </p:pic>
      <p:cxnSp>
        <p:nvCxnSpPr>
          <p:cNvPr id="9" name="Straight Arrow Connector 8"/>
          <p:cNvCxnSpPr/>
          <p:nvPr/>
        </p:nvCxnSpPr>
        <p:spPr>
          <a:xfrm>
            <a:off x="214313" y="2286000"/>
            <a:ext cx="78581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43500" y="4929188"/>
            <a:ext cx="785813"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4313" y="5286375"/>
            <a:ext cx="78581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43500" y="2286000"/>
            <a:ext cx="78581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normAutofit/>
          </a:bodyPr>
          <a:lstStyle/>
          <a:p>
            <a:pPr eaLnBrk="1" hangingPunct="1">
              <a:defRPr/>
            </a:pPr>
            <a:r>
              <a:rPr lang="en-AU" sz="2600" dirty="0" smtClean="0"/>
              <a:t>Farmer case studies</a:t>
            </a:r>
          </a:p>
        </p:txBody>
      </p:sp>
      <p:pic>
        <p:nvPicPr>
          <p:cNvPr id="14339" name="Picture 2"/>
          <p:cNvPicPr>
            <a:picLocks noGrp="1" noChangeAspect="1" noChangeArrowheads="1"/>
          </p:cNvPicPr>
          <p:nvPr>
            <p:ph idx="1"/>
          </p:nvPr>
        </p:nvPicPr>
        <p:blipFill>
          <a:blip r:embed="rId3" cstate="print"/>
          <a:srcRect l="51096" t="24535" r="7443" b="17422"/>
          <a:stretch>
            <a:fillRect/>
          </a:stretch>
        </p:blipFill>
        <p:spPr>
          <a:xfrm>
            <a:off x="0" y="1571625"/>
            <a:ext cx="9144000" cy="52863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9552" y="764704"/>
            <a:ext cx="8424936" cy="1440160"/>
          </a:xfrm>
        </p:spPr>
        <p:txBody>
          <a:bodyPr/>
          <a:lstStyle/>
          <a:p>
            <a:r>
              <a:rPr lang="en-US" sz="5000" dirty="0" err="1" smtClean="0"/>
              <a:t>ClimatE</a:t>
            </a:r>
            <a:r>
              <a:rPr lang="en-US" sz="5000" dirty="0" smtClean="0"/>
              <a:t> Champions program</a:t>
            </a:r>
          </a:p>
        </p:txBody>
      </p:sp>
      <p:sp>
        <p:nvSpPr>
          <p:cNvPr id="2051" name="Subtitle 2"/>
          <p:cNvSpPr>
            <a:spLocks noGrp="1"/>
          </p:cNvSpPr>
          <p:nvPr>
            <p:ph type="subTitle" idx="1"/>
          </p:nvPr>
        </p:nvSpPr>
        <p:spPr>
          <a:xfrm>
            <a:off x="1371600" y="838200"/>
            <a:ext cx="6400800" cy="1752600"/>
          </a:xfrm>
        </p:spPr>
        <p:txBody>
          <a:bodyPr/>
          <a:lstStyle/>
          <a:p>
            <a:endParaRPr lang="en-US" dirty="0" smtClean="0">
              <a:solidFill>
                <a:srgbClr val="4F81BD"/>
              </a:solidFill>
            </a:endParaRPr>
          </a:p>
        </p:txBody>
      </p:sp>
      <p:pic>
        <p:nvPicPr>
          <p:cNvPr id="2052" name="Picture 4"/>
          <p:cNvPicPr>
            <a:picLocks noChangeAspect="1"/>
          </p:cNvPicPr>
          <p:nvPr/>
        </p:nvPicPr>
        <p:blipFill>
          <a:blip r:embed="rId3" cstate="print"/>
          <a:srcRect/>
          <a:stretch>
            <a:fillRect/>
          </a:stretch>
        </p:blipFill>
        <p:spPr bwMode="auto">
          <a:xfrm>
            <a:off x="-38100" y="2590800"/>
            <a:ext cx="91821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Changing </a:t>
            </a:r>
            <a:r>
              <a:rPr lang="en-AU" dirty="0" err="1" smtClean="0"/>
              <a:t>australian</a:t>
            </a:r>
            <a:r>
              <a:rPr lang="en-AU" dirty="0" smtClean="0"/>
              <a:t> attitudes</a:t>
            </a:r>
            <a:endParaRPr lang="en-AU"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7787208" cy="1143000"/>
          </a:xfrm>
        </p:spPr>
        <p:txBody>
          <a:bodyPr>
            <a:normAutofit fontScale="90000"/>
          </a:bodyPr>
          <a:lstStyle/>
          <a:p>
            <a:r>
              <a:rPr lang="en-US" dirty="0" smtClean="0">
                <a:solidFill>
                  <a:schemeClr val="bg1"/>
                </a:solidFill>
              </a:rPr>
              <a:t>Farmers learn from each other</a:t>
            </a:r>
          </a:p>
        </p:txBody>
      </p:sp>
      <p:sp>
        <p:nvSpPr>
          <p:cNvPr id="3075" name="Content Placeholder 2"/>
          <p:cNvSpPr>
            <a:spLocks noGrp="1"/>
          </p:cNvSpPr>
          <p:nvPr>
            <p:ph idx="1"/>
          </p:nvPr>
        </p:nvSpPr>
        <p:spPr>
          <a:xfrm>
            <a:off x="457200" y="1447800"/>
            <a:ext cx="6563072" cy="5410200"/>
          </a:xfrm>
        </p:spPr>
        <p:txBody>
          <a:bodyPr/>
          <a:lstStyle/>
          <a:p>
            <a:pPr marL="0">
              <a:spcBef>
                <a:spcPct val="0"/>
              </a:spcBef>
              <a:buFont typeface="Arial" charset="0"/>
              <a:buNone/>
            </a:pPr>
            <a:r>
              <a:rPr lang="en-US" dirty="0" smtClean="0"/>
              <a:t>Most farmers gain, trust and use new knowledge  by interacting with other farmers.</a:t>
            </a:r>
          </a:p>
          <a:p>
            <a:pPr marL="0">
              <a:spcBef>
                <a:spcPct val="0"/>
              </a:spcBef>
              <a:buFont typeface="Arial" charset="0"/>
              <a:buNone/>
            </a:pPr>
            <a:endParaRPr lang="en-US" dirty="0" smtClean="0"/>
          </a:p>
          <a:p>
            <a:pPr marL="0">
              <a:spcBef>
                <a:spcPct val="0"/>
              </a:spcBef>
              <a:buFont typeface="Arial" charset="0"/>
              <a:buNone/>
            </a:pPr>
            <a:r>
              <a:rPr lang="en-US" dirty="0" smtClean="0"/>
              <a:t>The Climate Champions program is about getting farmers to talk to other farmers.</a:t>
            </a:r>
          </a:p>
          <a:p>
            <a:pPr marL="0">
              <a:spcBef>
                <a:spcPct val="0"/>
              </a:spcBef>
              <a:buFont typeface="Arial" charset="0"/>
              <a:buNone/>
            </a:pPr>
            <a:endParaRPr lang="en-US" dirty="0" smtClean="0"/>
          </a:p>
          <a:p>
            <a:pPr marL="0">
              <a:spcBef>
                <a:spcPct val="0"/>
              </a:spcBef>
              <a:buFont typeface="Arial" charset="0"/>
              <a:buNone/>
            </a:pPr>
            <a:r>
              <a:rPr lang="en-US" dirty="0" smtClean="0"/>
              <a:t>It is about valuing and </a:t>
            </a:r>
            <a:r>
              <a:rPr lang="en-US" dirty="0" err="1" smtClean="0"/>
              <a:t>recognising</a:t>
            </a:r>
            <a:r>
              <a:rPr lang="en-US" dirty="0" smtClean="0"/>
              <a:t> the knowledge farmer already have.</a:t>
            </a:r>
          </a:p>
          <a:p>
            <a:pPr marL="0">
              <a:spcBef>
                <a:spcPct val="0"/>
              </a:spcBef>
              <a:buFont typeface="Arial" charset="0"/>
              <a:buNone/>
            </a:pPr>
            <a:endParaRPr lang="en-US" dirty="0" smtClean="0"/>
          </a:p>
          <a:p>
            <a:pPr marL="0">
              <a:spcBef>
                <a:spcPct val="0"/>
              </a:spcBef>
              <a:buFont typeface="Arial" charset="0"/>
              <a:buNone/>
            </a:pPr>
            <a:r>
              <a:rPr lang="en-US" dirty="0" smtClean="0"/>
              <a:t>We want to raise awareness of new tools and practices to manage climate variability and change.</a:t>
            </a:r>
          </a:p>
        </p:txBody>
      </p:sp>
      <p:pic>
        <p:nvPicPr>
          <p:cNvPr id="3076" name="Picture 3"/>
          <p:cNvPicPr>
            <a:picLocks noChangeAspect="1"/>
          </p:cNvPicPr>
          <p:nvPr/>
        </p:nvPicPr>
        <p:blipFill>
          <a:blip r:embed="rId3" cstate="print"/>
          <a:srcRect/>
          <a:stretch>
            <a:fillRect/>
          </a:stretch>
        </p:blipFill>
        <p:spPr bwMode="auto">
          <a:xfrm>
            <a:off x="6948264" y="1412776"/>
            <a:ext cx="2195736"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cstate="print"/>
          <a:srcRect/>
          <a:stretch>
            <a:fillRect/>
          </a:stretch>
        </p:blipFill>
        <p:spPr bwMode="auto">
          <a:xfrm>
            <a:off x="0" y="4509120"/>
            <a:ext cx="9144000" cy="3168352"/>
          </a:xfrm>
          <a:prstGeom prst="rect">
            <a:avLst/>
          </a:prstGeom>
          <a:noFill/>
          <a:ln w="9525">
            <a:noFill/>
            <a:miter lim="800000"/>
            <a:headEnd/>
            <a:tailEnd/>
          </a:ln>
        </p:spPr>
      </p:pic>
      <p:sp>
        <p:nvSpPr>
          <p:cNvPr id="2" name="Title 1"/>
          <p:cNvSpPr>
            <a:spLocks noGrp="1"/>
          </p:cNvSpPr>
          <p:nvPr>
            <p:ph type="title"/>
          </p:nvPr>
        </p:nvSpPr>
        <p:spPr>
          <a:xfrm>
            <a:off x="228600" y="214313"/>
            <a:ext cx="8610600" cy="1143000"/>
          </a:xfrm>
        </p:spPr>
        <p:txBody>
          <a:bodyPr rtlCol="0">
            <a:normAutofit fontScale="90000"/>
          </a:bodyPr>
          <a:lstStyle/>
          <a:p>
            <a:pPr fontAlgn="auto">
              <a:spcAft>
                <a:spcPts val="0"/>
              </a:spcAft>
              <a:defRPr/>
            </a:pPr>
            <a:r>
              <a:rPr lang="en-US" dirty="0" smtClean="0">
                <a:solidFill>
                  <a:schemeClr val="bg1"/>
                </a:solidFill>
              </a:rPr>
              <a:t>the 34 farmers in the Climate Champions program aim to:</a:t>
            </a:r>
            <a:endParaRPr lang="en-US" dirty="0">
              <a:solidFill>
                <a:schemeClr val="bg1"/>
              </a:solidFill>
            </a:endParaRPr>
          </a:p>
        </p:txBody>
      </p:sp>
      <p:sp>
        <p:nvSpPr>
          <p:cNvPr id="4100" name="Content Placeholder 2"/>
          <p:cNvSpPr>
            <a:spLocks noGrp="1"/>
          </p:cNvSpPr>
          <p:nvPr>
            <p:ph idx="1"/>
          </p:nvPr>
        </p:nvSpPr>
        <p:spPr>
          <a:xfrm>
            <a:off x="457200" y="1412776"/>
            <a:ext cx="7787208" cy="5445224"/>
          </a:xfrm>
        </p:spPr>
        <p:txBody>
          <a:bodyPr/>
          <a:lstStyle/>
          <a:p>
            <a:r>
              <a:rPr lang="en-US" sz="3000" dirty="0" smtClean="0"/>
              <a:t>Build farmer networks and communication</a:t>
            </a:r>
          </a:p>
          <a:p>
            <a:r>
              <a:rPr lang="en-US" sz="3000" dirty="0" smtClean="0"/>
              <a:t>Use new tools to manage and adapt to climate variability and change</a:t>
            </a:r>
          </a:p>
          <a:p>
            <a:r>
              <a:rPr lang="en-US" sz="3000" dirty="0" smtClean="0"/>
              <a:t>Gain a even better understanding of the climate</a:t>
            </a:r>
          </a:p>
          <a:p>
            <a:r>
              <a:rPr lang="en-US" sz="3000" dirty="0" smtClean="0"/>
              <a:t>Participate in climate research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cstate="print"/>
          <a:srcRect/>
          <a:stretch>
            <a:fillRect/>
          </a:stretch>
        </p:blipFill>
        <p:spPr bwMode="auto">
          <a:xfrm>
            <a:off x="0" y="3328270"/>
            <a:ext cx="3384376" cy="3529730"/>
          </a:xfrm>
          <a:prstGeom prst="rect">
            <a:avLst/>
          </a:prstGeom>
          <a:noFill/>
          <a:ln w="9525">
            <a:noFill/>
            <a:miter lim="800000"/>
            <a:headEnd/>
            <a:tailEnd/>
          </a:ln>
        </p:spPr>
      </p:pic>
      <p:sp>
        <p:nvSpPr>
          <p:cNvPr id="6147" name="Title 1"/>
          <p:cNvSpPr>
            <a:spLocks noGrp="1"/>
          </p:cNvSpPr>
          <p:nvPr>
            <p:ph type="title"/>
          </p:nvPr>
        </p:nvSpPr>
        <p:spPr>
          <a:xfrm>
            <a:off x="228600" y="0"/>
            <a:ext cx="8015808" cy="1371600"/>
          </a:xfrm>
        </p:spPr>
        <p:txBody>
          <a:bodyPr>
            <a:normAutofit/>
          </a:bodyPr>
          <a:lstStyle/>
          <a:p>
            <a:r>
              <a:rPr lang="en-US" dirty="0" smtClean="0">
                <a:solidFill>
                  <a:schemeClr val="bg1"/>
                </a:solidFill>
              </a:rPr>
              <a:t>Farmers talking to other farmers</a:t>
            </a:r>
          </a:p>
        </p:txBody>
      </p:sp>
      <p:sp>
        <p:nvSpPr>
          <p:cNvPr id="6148" name="Content Placeholder 2"/>
          <p:cNvSpPr>
            <a:spLocks noGrp="1"/>
          </p:cNvSpPr>
          <p:nvPr>
            <p:ph idx="1"/>
          </p:nvPr>
        </p:nvSpPr>
        <p:spPr>
          <a:xfrm>
            <a:off x="0" y="1412776"/>
            <a:ext cx="8382000" cy="5064224"/>
          </a:xfrm>
        </p:spPr>
        <p:txBody>
          <a:bodyPr/>
          <a:lstStyle/>
          <a:p>
            <a:pPr marL="0" indent="0">
              <a:spcBef>
                <a:spcPct val="0"/>
              </a:spcBef>
              <a:buFont typeface="Arial" charset="0"/>
              <a:buNone/>
            </a:pPr>
            <a:r>
              <a:rPr lang="en-US" dirty="0" smtClean="0"/>
              <a:t>Personally, and at meetings, and field days about climate risk management and ideas for adapting to climate change.</a:t>
            </a:r>
          </a:p>
        </p:txBody>
      </p:sp>
      <p:pic>
        <p:nvPicPr>
          <p:cNvPr id="6150" name="Picture 5"/>
          <p:cNvPicPr>
            <a:picLocks noChangeAspect="1"/>
          </p:cNvPicPr>
          <p:nvPr/>
        </p:nvPicPr>
        <p:blipFill>
          <a:blip r:embed="rId4" cstate="print"/>
          <a:srcRect/>
          <a:stretch>
            <a:fillRect/>
          </a:stretch>
        </p:blipFill>
        <p:spPr bwMode="auto">
          <a:xfrm>
            <a:off x="4499992" y="3124200"/>
            <a:ext cx="3048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5301208"/>
            <a:ext cx="8686800" cy="1328192"/>
          </a:xfrm>
        </p:spPr>
        <p:txBody>
          <a:bodyPr>
            <a:normAutofit lnSpcReduction="10000"/>
          </a:bodyPr>
          <a:lstStyle/>
          <a:p>
            <a:pPr>
              <a:buFontTx/>
              <a:buChar char="-"/>
            </a:pPr>
            <a:r>
              <a:rPr lang="en-US" dirty="0" smtClean="0"/>
              <a:t>the needs of farmers in the region</a:t>
            </a:r>
          </a:p>
          <a:p>
            <a:pPr>
              <a:buFontTx/>
              <a:buChar char="-"/>
            </a:pPr>
            <a:r>
              <a:rPr lang="en-US" dirty="0" smtClean="0"/>
              <a:t>the success / failures of new tools and practices</a:t>
            </a:r>
          </a:p>
          <a:p>
            <a:pPr>
              <a:buFontTx/>
              <a:buChar char="-"/>
            </a:pPr>
            <a:r>
              <a:rPr lang="en-US" dirty="0" smtClean="0"/>
              <a:t>research on farms</a:t>
            </a:r>
          </a:p>
          <a:p>
            <a:pPr>
              <a:buFont typeface="Arial" charset="0"/>
              <a:buNone/>
            </a:pPr>
            <a:endParaRPr lang="en-US" dirty="0" smtClean="0"/>
          </a:p>
        </p:txBody>
      </p:sp>
      <p:sp>
        <p:nvSpPr>
          <p:cNvPr id="4" name="Title 1"/>
          <p:cNvSpPr txBox="1">
            <a:spLocks/>
          </p:cNvSpPr>
          <p:nvPr/>
        </p:nvSpPr>
        <p:spPr>
          <a:xfrm>
            <a:off x="0" y="0"/>
            <a:ext cx="8316416" cy="1143000"/>
          </a:xfrm>
          <a:prstGeom prst="rect">
            <a:avLst/>
          </a:prstGeom>
        </p:spPr>
        <p:txBody>
          <a:bodyPr anchor="ctr">
            <a:normAutofit/>
          </a:bodyPr>
          <a:lstStyle/>
          <a:p>
            <a:pPr algn="ctr" fontAlgn="auto">
              <a:spcAft>
                <a:spcPts val="0"/>
              </a:spcAft>
              <a:defRPr/>
            </a:pPr>
            <a:r>
              <a:rPr lang="en-US" sz="4400" dirty="0" smtClean="0">
                <a:solidFill>
                  <a:schemeClr val="bg1"/>
                </a:solidFill>
                <a:latin typeface="+mj-lt"/>
                <a:ea typeface="+mj-ea"/>
                <a:cs typeface="+mj-cs"/>
              </a:rPr>
              <a:t>Farmers talking to researchers</a:t>
            </a:r>
            <a:endParaRPr lang="en-US" sz="4400" dirty="0">
              <a:solidFill>
                <a:schemeClr val="bg1"/>
              </a:solidFill>
              <a:latin typeface="+mj-lt"/>
              <a:ea typeface="+mj-ea"/>
              <a:cs typeface="+mj-cs"/>
            </a:endParaRPr>
          </a:p>
        </p:txBody>
      </p:sp>
      <p:pic>
        <p:nvPicPr>
          <p:cNvPr id="5" name="Picture 3"/>
          <p:cNvPicPr>
            <a:picLocks noChangeAspect="1"/>
          </p:cNvPicPr>
          <p:nvPr/>
        </p:nvPicPr>
        <p:blipFill>
          <a:blip r:embed="rId3" cstate="print"/>
          <a:srcRect/>
          <a:stretch>
            <a:fillRect/>
          </a:stretch>
        </p:blipFill>
        <p:spPr bwMode="auto">
          <a:xfrm>
            <a:off x="2051720" y="1412776"/>
            <a:ext cx="3200400" cy="3744416"/>
          </a:xfrm>
          <a:prstGeom prst="rect">
            <a:avLst/>
          </a:prstGeom>
          <a:solidFill>
            <a:schemeClr val="accent1">
              <a:alpha val="18039"/>
            </a:schemeClr>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jenni.ECONNECT\Colombia\Robert Quirk\Pictures\Robert Quirk - Robert Quirk interview landscape.JPG"/>
          <p:cNvPicPr>
            <a:picLocks noChangeAspect="1" noChangeArrowheads="1"/>
          </p:cNvPicPr>
          <p:nvPr/>
        </p:nvPicPr>
        <p:blipFill>
          <a:blip r:embed="rId3" cstate="print"/>
          <a:srcRect/>
          <a:stretch>
            <a:fillRect/>
          </a:stretch>
        </p:blipFill>
        <p:spPr bwMode="auto">
          <a:xfrm>
            <a:off x="0" y="-531440"/>
            <a:ext cx="9144000" cy="76328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7 top tips</a:t>
            </a:r>
            <a:endParaRPr lang="en-AU" dirty="0"/>
          </a:p>
        </p:txBody>
      </p:sp>
      <p:sp>
        <p:nvSpPr>
          <p:cNvPr id="3" name="Content Placeholder 2"/>
          <p:cNvSpPr>
            <a:spLocks noGrp="1"/>
          </p:cNvSpPr>
          <p:nvPr>
            <p:ph idx="1"/>
          </p:nvPr>
        </p:nvSpPr>
        <p:spPr>
          <a:xfrm>
            <a:off x="457200" y="1412776"/>
            <a:ext cx="7239000" cy="5760640"/>
          </a:xfrm>
        </p:spPr>
        <p:txBody>
          <a:bodyPr>
            <a:normAutofit fontScale="77500" lnSpcReduction="20000"/>
          </a:bodyPr>
          <a:lstStyle/>
          <a:p>
            <a:endParaRPr lang="en-AU" dirty="0" smtClean="0"/>
          </a:p>
          <a:p>
            <a:pPr marL="514350" indent="-514350">
              <a:buFont typeface="+mj-lt"/>
              <a:buAutoNum type="arabicPeriod"/>
            </a:pPr>
            <a:r>
              <a:rPr lang="en-AU" dirty="0" smtClean="0"/>
              <a:t>Work with social scientists to better understand the specific groups you wish to communicate with, including current perceptions, attitudes and concerns </a:t>
            </a:r>
          </a:p>
          <a:p>
            <a:pPr marL="514350" indent="-514350">
              <a:buFont typeface="+mj-lt"/>
              <a:buAutoNum type="arabicPeriod"/>
            </a:pPr>
            <a:r>
              <a:rPr lang="en-AU" dirty="0" smtClean="0"/>
              <a:t>Use positive messages and examples to inspire and motivate and to establish positive social norms about both mitigation and adaptation (and avoid messages of fear and guilt) </a:t>
            </a:r>
          </a:p>
          <a:p>
            <a:pPr marL="514350" indent="-514350">
              <a:buFont typeface="+mj-lt"/>
              <a:buAutoNum type="arabicPeriod"/>
            </a:pPr>
            <a:r>
              <a:rPr lang="en-AU" dirty="0" smtClean="0"/>
              <a:t>Use vivid language and images to communicate the concrete nature of climate change </a:t>
            </a:r>
          </a:p>
          <a:p>
            <a:pPr marL="514350" indent="-514350">
              <a:buFont typeface="+mj-lt"/>
              <a:buAutoNum type="arabicPeriod"/>
            </a:pPr>
            <a:r>
              <a:rPr lang="en-AU" dirty="0" smtClean="0"/>
              <a:t>Communicate local / regional examples of changes and actions that are relevant to specific groups </a:t>
            </a:r>
          </a:p>
          <a:p>
            <a:pPr marL="514350" indent="-514350">
              <a:buFont typeface="+mj-lt"/>
              <a:buAutoNum type="arabicPeriod"/>
            </a:pPr>
            <a:r>
              <a:rPr lang="en-AU" dirty="0" smtClean="0"/>
              <a:t>Collaborate with trusted messengers and ‘champions of change’ to engage people in conversations in places where they feel safe </a:t>
            </a:r>
          </a:p>
          <a:p>
            <a:pPr marL="514350" indent="-514350">
              <a:buFont typeface="+mj-lt"/>
              <a:buAutoNum type="arabicPeriod"/>
            </a:pPr>
            <a:r>
              <a:rPr lang="en-AU" dirty="0" smtClean="0"/>
              <a:t>Provide a range of simple and cheap options for behaviour change </a:t>
            </a:r>
          </a:p>
          <a:p>
            <a:pPr marL="514350" indent="-514350">
              <a:buFont typeface="+mj-lt"/>
              <a:buAutoNum type="arabicPeriod"/>
            </a:pPr>
            <a:r>
              <a:rPr lang="en-AU" dirty="0" smtClean="0"/>
              <a:t>Foster two-way communication by involving people and valuing their knowledge </a:t>
            </a:r>
          </a:p>
          <a:p>
            <a:pPr marL="514350" indent="-514350">
              <a:buFont typeface="+mj-lt"/>
              <a:buAutoNum type="arabicPeriod"/>
            </a:pP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Hot air: communicating the science of climate change</a:t>
            </a:r>
            <a:endParaRPr lang="en-AU" dirty="0"/>
          </a:p>
        </p:txBody>
      </p:sp>
      <p:sp>
        <p:nvSpPr>
          <p:cNvPr id="3" name="Content Placeholder 2"/>
          <p:cNvSpPr>
            <a:spLocks noGrp="1"/>
          </p:cNvSpPr>
          <p:nvPr>
            <p:ph idx="1"/>
          </p:nvPr>
        </p:nvSpPr>
        <p:spPr/>
        <p:txBody>
          <a:bodyPr/>
          <a:lstStyle/>
          <a:p>
            <a:pPr>
              <a:buNone/>
            </a:pPr>
            <a:endParaRPr lang="en-AU" dirty="0" smtClean="0"/>
          </a:p>
          <a:p>
            <a:pPr>
              <a:buNone/>
            </a:pPr>
            <a:endParaRPr lang="en-AU" dirty="0" smtClean="0"/>
          </a:p>
          <a:p>
            <a:pPr>
              <a:buNone/>
            </a:pPr>
            <a:r>
              <a:rPr lang="en-AU" dirty="0" smtClean="0"/>
              <a:t>Draft available on Australian Science Communicators’ website:</a:t>
            </a:r>
          </a:p>
          <a:p>
            <a:pPr>
              <a:buNone/>
            </a:pPr>
            <a:endParaRPr lang="en-AU" dirty="0" smtClean="0"/>
          </a:p>
          <a:p>
            <a:pPr>
              <a:buNone/>
            </a:pPr>
            <a:r>
              <a:rPr lang="en-AU" dirty="0" smtClean="0"/>
              <a:t>www.asc.asn.au</a:t>
            </a:r>
          </a:p>
          <a:p>
            <a:pPr>
              <a:buNone/>
            </a:pP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future challenges</a:t>
            </a:r>
            <a:endParaRPr lang="en-AU" dirty="0"/>
          </a:p>
        </p:txBody>
      </p:sp>
      <p:sp>
        <p:nvSpPr>
          <p:cNvPr id="3" name="Content Placeholder 2"/>
          <p:cNvSpPr>
            <a:spLocks noGrp="1"/>
          </p:cNvSpPr>
          <p:nvPr>
            <p:ph idx="1"/>
          </p:nvPr>
        </p:nvSpPr>
        <p:spPr>
          <a:xfrm>
            <a:off x="457200" y="1988840"/>
            <a:ext cx="7239000" cy="4466896"/>
          </a:xfrm>
        </p:spPr>
        <p:txBody>
          <a:bodyPr/>
          <a:lstStyle/>
          <a:p>
            <a:r>
              <a:rPr lang="en-AU" dirty="0" smtClean="0"/>
              <a:t>To keep supporting the momentum of Climate Kelpie and Climate Champions</a:t>
            </a:r>
          </a:p>
          <a:p>
            <a:endParaRPr lang="en-AU" dirty="0" smtClean="0"/>
          </a:p>
          <a:p>
            <a:r>
              <a:rPr lang="en-AU" dirty="0" smtClean="0"/>
              <a:t>To make a difference</a:t>
            </a:r>
          </a:p>
          <a:p>
            <a:endParaRPr lang="en-AU" dirty="0" smtClean="0"/>
          </a:p>
          <a:p>
            <a:r>
              <a:rPr lang="en-AU" dirty="0" smtClean="0"/>
              <a:t>To influence governments with evidence-based science to provide the support needed by farmers</a:t>
            </a:r>
          </a:p>
          <a:p>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Denial of climate change</a:t>
            </a:r>
            <a:endParaRPr lang="en-AU" dirty="0"/>
          </a:p>
        </p:txBody>
      </p:sp>
      <p:sp>
        <p:nvSpPr>
          <p:cNvPr id="3" name="Content Placeholder 2"/>
          <p:cNvSpPr>
            <a:spLocks noGrp="1"/>
          </p:cNvSpPr>
          <p:nvPr>
            <p:ph idx="1"/>
          </p:nvPr>
        </p:nvSpPr>
        <p:spPr>
          <a:xfrm>
            <a:off x="457200" y="1609416"/>
            <a:ext cx="7239000" cy="5248584"/>
          </a:xfrm>
        </p:spPr>
        <p:txBody>
          <a:bodyPr>
            <a:normAutofit fontScale="92500"/>
          </a:bodyPr>
          <a:lstStyle/>
          <a:p>
            <a:r>
              <a:rPr lang="en-AU" dirty="0" smtClean="0"/>
              <a:t>Strategic - those who deny climate change to protect their job, business, position, relationship </a:t>
            </a:r>
          </a:p>
          <a:p>
            <a:r>
              <a:rPr lang="en-AU" dirty="0" smtClean="0"/>
              <a:t>Intellectual – those with a genuine disagreement with climate change based on their own scientific understanding </a:t>
            </a:r>
          </a:p>
          <a:p>
            <a:r>
              <a:rPr lang="en-AU" dirty="0" smtClean="0"/>
              <a:t>Psychological – those who deny climate change because it challenges their beliefs and /or behaviours or because they emotionally can’t cope with the thought of climate change and its impacts </a:t>
            </a:r>
          </a:p>
          <a:p>
            <a:pPr>
              <a:buNone/>
            </a:pPr>
            <a:r>
              <a:rPr lang="en-AU" b="1" i="1" dirty="0" smtClean="0"/>
              <a:t>Source: http://www.psandman.com/col/climate.htm</a:t>
            </a:r>
          </a:p>
          <a:p>
            <a:endParaRPr lang="en-AU" dirty="0" smtClean="0"/>
          </a:p>
          <a:p>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Climate</a:t>
            </a:r>
            <a:endParaRPr lang="en-AU" dirty="0"/>
          </a:p>
        </p:txBody>
      </p:sp>
      <p:sp>
        <p:nvSpPr>
          <p:cNvPr id="3" name="Content Placeholder 2"/>
          <p:cNvSpPr>
            <a:spLocks noGrp="1"/>
          </p:cNvSpPr>
          <p:nvPr>
            <p:ph idx="1"/>
          </p:nvPr>
        </p:nvSpPr>
        <p:spPr>
          <a:xfrm>
            <a:off x="457200" y="1772816"/>
            <a:ext cx="7239000" cy="4682920"/>
          </a:xfrm>
        </p:spPr>
        <p:txBody>
          <a:bodyPr/>
          <a:lstStyle/>
          <a:p>
            <a:r>
              <a:rPr lang="en-AU" dirty="0" smtClean="0"/>
              <a:t>Comprehending farmers</a:t>
            </a:r>
          </a:p>
          <a:p>
            <a:endParaRPr lang="en-AU" dirty="0" smtClean="0"/>
          </a:p>
          <a:p>
            <a:endParaRPr lang="en-AU" dirty="0" smtClean="0"/>
          </a:p>
          <a:p>
            <a:r>
              <a:rPr lang="en-AU" dirty="0" smtClean="0"/>
              <a:t>Climate Kelpie</a:t>
            </a:r>
          </a:p>
          <a:p>
            <a:endParaRPr lang="en-AU" dirty="0" smtClean="0"/>
          </a:p>
          <a:p>
            <a:endParaRPr lang="en-AU" dirty="0" smtClean="0"/>
          </a:p>
          <a:p>
            <a:r>
              <a:rPr lang="en-AU" dirty="0" smtClean="0"/>
              <a:t>Climate Champions</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comprehending farmers</a:t>
            </a:r>
            <a:endParaRPr lang="en-AU" dirty="0"/>
          </a:p>
        </p:txBody>
      </p:sp>
      <p:sp>
        <p:nvSpPr>
          <p:cNvPr id="3" name="Content Placeholder 2"/>
          <p:cNvSpPr>
            <a:spLocks noGrp="1"/>
          </p:cNvSpPr>
          <p:nvPr>
            <p:ph idx="1"/>
          </p:nvPr>
        </p:nvSpPr>
        <p:spPr>
          <a:xfrm>
            <a:off x="457200" y="2420888"/>
            <a:ext cx="7239000" cy="4034848"/>
          </a:xfrm>
        </p:spPr>
        <p:txBody>
          <a:bodyPr>
            <a:normAutofit/>
          </a:bodyPr>
          <a:lstStyle/>
          <a:p>
            <a:pPr>
              <a:spcBef>
                <a:spcPts val="1800"/>
              </a:spcBef>
              <a:spcAft>
                <a:spcPts val="1800"/>
              </a:spcAft>
            </a:pPr>
            <a:r>
              <a:rPr lang="en-AU" dirty="0" smtClean="0"/>
              <a:t>Variable climate – Australia second only to Antarctica</a:t>
            </a:r>
          </a:p>
          <a:p>
            <a:pPr>
              <a:spcBef>
                <a:spcPts val="1800"/>
              </a:spcBef>
              <a:spcAft>
                <a:spcPts val="1800"/>
              </a:spcAft>
            </a:pPr>
            <a:r>
              <a:rPr lang="en-AU" dirty="0" smtClean="0"/>
              <a:t>Variable climate ‘masks’ climate change</a:t>
            </a:r>
          </a:p>
          <a:p>
            <a:pPr>
              <a:buNone/>
            </a:pPr>
            <a:endParaRPr lang="en-AU" dirty="0" smtClean="0"/>
          </a:p>
          <a:p>
            <a:pPr marL="274320" lvl="1" indent="-274320">
              <a:spcBef>
                <a:spcPts val="600"/>
              </a:spcBef>
              <a:buClr>
                <a:schemeClr val="tx2"/>
              </a:buClr>
              <a:buSzPct val="73000"/>
              <a:buNone/>
            </a:pPr>
            <a:r>
              <a:rPr lang="en-AU" sz="2400" dirty="0" smtClean="0"/>
              <a:t/>
            </a:r>
            <a:br>
              <a:rPr lang="en-AU" sz="2400" dirty="0" smtClean="0"/>
            </a:br>
            <a:endParaRPr lang="en-AU" sz="2400" dirty="0" smtClean="0"/>
          </a:p>
          <a:p>
            <a:pPr>
              <a:buNone/>
            </a:pPr>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4925" y="115888"/>
            <a:ext cx="7633419" cy="858837"/>
          </a:xfrm>
        </p:spPr>
        <p:txBody>
          <a:bodyPr>
            <a:normAutofit fontScale="90000"/>
          </a:bodyPr>
          <a:lstStyle/>
          <a:p>
            <a:pPr eaLnBrk="1" hangingPunct="1"/>
            <a:r>
              <a:rPr lang="en-US" sz="4000" dirty="0" smtClean="0"/>
              <a:t/>
            </a:r>
            <a:br>
              <a:rPr lang="en-US" sz="4000" dirty="0" smtClean="0"/>
            </a:br>
            <a:r>
              <a:rPr lang="en-US" sz="4000" dirty="0" smtClean="0"/>
              <a:t> Changes in climate</a:t>
            </a:r>
          </a:p>
        </p:txBody>
      </p:sp>
      <p:graphicFrame>
        <p:nvGraphicFramePr>
          <p:cNvPr id="1026" name="Object 8"/>
          <p:cNvGraphicFramePr>
            <a:graphicFrameLocks noChangeAspect="1"/>
          </p:cNvGraphicFramePr>
          <p:nvPr>
            <p:ph idx="4294967295"/>
          </p:nvPr>
        </p:nvGraphicFramePr>
        <p:xfrm>
          <a:off x="0" y="1484784"/>
          <a:ext cx="8027988" cy="4824412"/>
        </p:xfrm>
        <a:graphic>
          <a:graphicData uri="http://schemas.openxmlformats.org/presentationml/2006/ole">
            <p:oleObj spid="_x0000_s28674" name="Chart" r:id="rId4" imgW="5800725" imgH="2305050" progId="Excel.Sheet.8">
              <p:embed/>
            </p:oleObj>
          </a:graphicData>
        </a:graphic>
      </p:graphicFrame>
      <p:sp>
        <p:nvSpPr>
          <p:cNvPr id="1028" name="Rectangle 15"/>
          <p:cNvSpPr>
            <a:spLocks noChangeArrowheads="1"/>
          </p:cNvSpPr>
          <p:nvPr/>
        </p:nvSpPr>
        <p:spPr bwMode="auto">
          <a:xfrm>
            <a:off x="6300788" y="1628775"/>
            <a:ext cx="2843212" cy="4895850"/>
          </a:xfrm>
          <a:prstGeom prst="rect">
            <a:avLst/>
          </a:prstGeom>
          <a:solidFill>
            <a:schemeClr val="bg1"/>
          </a:solidFill>
          <a:ln w="9525">
            <a:solidFill>
              <a:srgbClr val="0000CC"/>
            </a:solidFill>
            <a:miter lim="800000"/>
            <a:headEnd/>
            <a:tailEnd/>
          </a:ln>
        </p:spPr>
        <p:txBody>
          <a:bodyPr wrap="none" anchor="ctr"/>
          <a:lstStyle/>
          <a:p>
            <a:pPr algn="ctr"/>
            <a:r>
              <a:rPr lang="en-AU" sz="2400" dirty="0">
                <a:latin typeface="Arial" charset="0"/>
              </a:rPr>
              <a:t> </a:t>
            </a:r>
            <a:r>
              <a:rPr lang="en-AU" sz="2400" b="1" dirty="0">
                <a:latin typeface="Arial" charset="0"/>
              </a:rPr>
              <a:t>Many rural people</a:t>
            </a:r>
          </a:p>
          <a:p>
            <a:pPr algn="ctr"/>
            <a:r>
              <a:rPr lang="en-AU" sz="2400" b="1" dirty="0">
                <a:latin typeface="Arial" charset="0"/>
              </a:rPr>
              <a:t>had noticed</a:t>
            </a:r>
          </a:p>
          <a:p>
            <a:pPr algn="ctr"/>
            <a:endParaRPr lang="en-AU" sz="2400" b="1" dirty="0">
              <a:solidFill>
                <a:srgbClr val="0000CC"/>
              </a:solidFill>
              <a:latin typeface="Arial" charset="0"/>
            </a:endParaRPr>
          </a:p>
          <a:p>
            <a:pPr algn="ctr">
              <a:buFont typeface="Wingdings" pitchFamily="2" charset="2"/>
              <a:buChar char="Ø"/>
            </a:pPr>
            <a:r>
              <a:rPr lang="en-AU" sz="2400" dirty="0">
                <a:latin typeface="Arial" charset="0"/>
              </a:rPr>
              <a:t>Less Rain</a:t>
            </a:r>
          </a:p>
          <a:p>
            <a:pPr algn="ctr">
              <a:buFont typeface="Wingdings" pitchFamily="2" charset="2"/>
              <a:buChar char="Ø"/>
            </a:pPr>
            <a:endParaRPr lang="en-AU" sz="2400" dirty="0">
              <a:latin typeface="Arial" charset="0"/>
            </a:endParaRPr>
          </a:p>
          <a:p>
            <a:pPr algn="ctr">
              <a:buFont typeface="Wingdings" pitchFamily="2" charset="2"/>
              <a:buChar char="Ø"/>
            </a:pPr>
            <a:r>
              <a:rPr lang="en-AU" sz="2400" dirty="0">
                <a:latin typeface="Arial" charset="0"/>
              </a:rPr>
              <a:t>Increased </a:t>
            </a:r>
          </a:p>
          <a:p>
            <a:pPr algn="ctr">
              <a:buFont typeface="Wingdings" pitchFamily="2" charset="2"/>
              <a:buNone/>
            </a:pPr>
            <a:r>
              <a:rPr lang="en-AU" sz="2400" dirty="0">
                <a:latin typeface="Arial" charset="0"/>
              </a:rPr>
              <a:t>   Variability</a:t>
            </a:r>
          </a:p>
          <a:p>
            <a:pPr algn="ctr">
              <a:buFont typeface="Wingdings" pitchFamily="2" charset="2"/>
              <a:buChar char="Ø"/>
            </a:pPr>
            <a:endParaRPr lang="en-AU" sz="2400" dirty="0">
              <a:latin typeface="Arial" charset="0"/>
            </a:endParaRPr>
          </a:p>
          <a:p>
            <a:pPr algn="ctr">
              <a:buFont typeface="Wingdings" pitchFamily="2" charset="2"/>
              <a:buChar char="Ø"/>
            </a:pPr>
            <a:r>
              <a:rPr lang="en-AU" sz="2400" dirty="0">
                <a:latin typeface="Arial" charset="0"/>
              </a:rPr>
              <a:t>More extreme </a:t>
            </a:r>
          </a:p>
          <a:p>
            <a:pPr algn="ctr">
              <a:buFont typeface="Wingdings" pitchFamily="2" charset="2"/>
              <a:buNone/>
            </a:pPr>
            <a:r>
              <a:rPr lang="en-AU" sz="2400" dirty="0">
                <a:latin typeface="Arial" charset="0"/>
              </a:rPr>
              <a:t>   weather events</a:t>
            </a:r>
          </a:p>
          <a:p>
            <a:pPr algn="ctr">
              <a:buFont typeface="Wingdings" pitchFamily="2" charset="2"/>
              <a:buChar char="Ø"/>
            </a:pPr>
            <a:endParaRPr lang="en-AU" sz="2400" dirty="0">
              <a:latin typeface="Arial" charset="0"/>
            </a:endParaRPr>
          </a:p>
          <a:p>
            <a:pPr algn="ctr"/>
            <a:endParaRPr lang="en-AU" sz="2400" dirty="0">
              <a:latin typeface="Arial" charset="0"/>
            </a:endParaRPr>
          </a:p>
          <a:p>
            <a:pPr algn="ctr"/>
            <a:endParaRPr lang="en-AU" sz="2400" dirty="0">
              <a:latin typeface="Arial" charset="0"/>
            </a:endParaRPr>
          </a:p>
        </p:txBody>
      </p:sp>
      <p:sp>
        <p:nvSpPr>
          <p:cNvPr id="1029" name="Rectangle 6"/>
          <p:cNvSpPr>
            <a:spLocks noChangeArrowheads="1"/>
          </p:cNvSpPr>
          <p:nvPr/>
        </p:nvSpPr>
        <p:spPr bwMode="auto">
          <a:xfrm>
            <a:off x="611188" y="1268413"/>
            <a:ext cx="5256212" cy="431800"/>
          </a:xfrm>
          <a:prstGeom prst="rect">
            <a:avLst/>
          </a:prstGeom>
          <a:solidFill>
            <a:schemeClr val="bg1"/>
          </a:solidFill>
          <a:ln w="9525">
            <a:solidFill>
              <a:schemeClr val="tx1"/>
            </a:solidFill>
            <a:miter lim="800000"/>
            <a:headEnd/>
            <a:tailEnd/>
          </a:ln>
        </p:spPr>
        <p:txBody>
          <a:bodyPr wrap="none" anchor="ctr"/>
          <a:lstStyle/>
          <a:p>
            <a:r>
              <a:rPr lang="en-AU" b="1">
                <a:latin typeface="Arial" charset="0"/>
              </a:rPr>
              <a:t>Observed changes in climate over last 10 years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0" y="476672"/>
            <a:ext cx="9144000" cy="936104"/>
          </a:xfrm>
        </p:spPr>
        <p:txBody>
          <a:bodyPr>
            <a:normAutofit fontScale="90000"/>
          </a:bodyPr>
          <a:lstStyle/>
          <a:p>
            <a:r>
              <a:rPr lang="en-AU" sz="3500" dirty="0" smtClean="0"/>
              <a:t>Is climate change occurring &amp; is it natural </a:t>
            </a:r>
            <a:r>
              <a:rPr lang="en-AU" sz="2400" dirty="0" smtClean="0"/>
              <a:t>(Not influenced by greenhouse emissions)</a:t>
            </a:r>
            <a:endParaRPr lang="en-AU" sz="3500" dirty="0" smtClean="0"/>
          </a:p>
        </p:txBody>
      </p:sp>
      <p:graphicFrame>
        <p:nvGraphicFramePr>
          <p:cNvPr id="2050" name="Object 10"/>
          <p:cNvGraphicFramePr>
            <a:graphicFrameLocks noChangeAspect="1"/>
          </p:cNvGraphicFramePr>
          <p:nvPr/>
        </p:nvGraphicFramePr>
        <p:xfrm>
          <a:off x="0" y="2320925"/>
          <a:ext cx="8964613" cy="4537075"/>
        </p:xfrm>
        <a:graphic>
          <a:graphicData uri="http://schemas.openxmlformats.org/presentationml/2006/ole">
            <p:oleObj spid="_x0000_s29698" name="Chart" r:id="rId4" imgW="5886450" imgH="2695575" progId="Excel.Sheet.8">
              <p:embed/>
            </p:oleObj>
          </a:graphicData>
        </a:graphic>
      </p:graphicFrame>
      <p:sp>
        <p:nvSpPr>
          <p:cNvPr id="151562" name="Rectangle 10"/>
          <p:cNvSpPr>
            <a:spLocks noChangeArrowheads="1"/>
          </p:cNvSpPr>
          <p:nvPr/>
        </p:nvSpPr>
        <p:spPr bwMode="auto">
          <a:xfrm>
            <a:off x="3491880" y="1772816"/>
            <a:ext cx="2881312" cy="1152525"/>
          </a:xfrm>
          <a:prstGeom prst="rect">
            <a:avLst/>
          </a:prstGeom>
          <a:solidFill>
            <a:srgbClr val="CCFFFF"/>
          </a:solidFill>
          <a:ln w="9525">
            <a:solidFill>
              <a:schemeClr val="tx1"/>
            </a:solidFill>
            <a:miter lim="800000"/>
            <a:headEnd/>
            <a:tailEnd/>
          </a:ln>
        </p:spPr>
        <p:txBody>
          <a:bodyPr wrap="none" anchor="ctr"/>
          <a:lstStyle/>
          <a:p>
            <a:r>
              <a:rPr lang="en-AU" sz="2000" dirty="0">
                <a:solidFill>
                  <a:schemeClr val="bg1"/>
                </a:solidFill>
                <a:latin typeface="Arial" charset="0"/>
              </a:rPr>
              <a:t>Over half uncertain</a:t>
            </a:r>
          </a:p>
          <a:p>
            <a:r>
              <a:rPr lang="en-AU" sz="2000" dirty="0">
                <a:solidFill>
                  <a:schemeClr val="bg1"/>
                </a:solidFill>
                <a:latin typeface="Arial" charset="0"/>
              </a:rPr>
              <a:t>if climate change is </a:t>
            </a:r>
          </a:p>
          <a:p>
            <a:r>
              <a:rPr lang="en-AU" sz="2000" dirty="0">
                <a:solidFill>
                  <a:schemeClr val="bg1"/>
                </a:solidFill>
                <a:latin typeface="Arial" charset="0"/>
              </a:rPr>
              <a:t>occurring &amp; if its natural</a:t>
            </a:r>
          </a:p>
        </p:txBody>
      </p:sp>
      <p:sp>
        <p:nvSpPr>
          <p:cNvPr id="2061" name="Line 13"/>
          <p:cNvSpPr>
            <a:spLocks noChangeShapeType="1"/>
          </p:cNvSpPr>
          <p:nvPr/>
        </p:nvSpPr>
        <p:spPr bwMode="auto">
          <a:xfrm flipH="1">
            <a:off x="3491880" y="2996952"/>
            <a:ext cx="936625" cy="1079500"/>
          </a:xfrm>
          <a:prstGeom prst="line">
            <a:avLst/>
          </a:prstGeom>
          <a:noFill/>
          <a:ln w="57150">
            <a:solidFill>
              <a:srgbClr val="FF0000"/>
            </a:solidFill>
            <a:round/>
            <a:headEnd/>
            <a:tailEnd type="triangle" w="med" len="med"/>
          </a:ln>
        </p:spPr>
        <p:txBody>
          <a:bodyPr wrap="none" anchor="ctr"/>
          <a:lstStyle/>
          <a:p>
            <a:endParaRPr lang="en-US"/>
          </a:p>
        </p:txBody>
      </p:sp>
      <p:sp>
        <p:nvSpPr>
          <p:cNvPr id="2062" name="Line 14"/>
          <p:cNvSpPr>
            <a:spLocks noChangeShapeType="1"/>
          </p:cNvSpPr>
          <p:nvPr/>
        </p:nvSpPr>
        <p:spPr bwMode="auto">
          <a:xfrm>
            <a:off x="4860032" y="3068960"/>
            <a:ext cx="0" cy="431800"/>
          </a:xfrm>
          <a:prstGeom prst="line">
            <a:avLst/>
          </a:prstGeom>
          <a:noFill/>
          <a:ln w="57150">
            <a:solidFill>
              <a:srgbClr val="FF0000"/>
            </a:solidFill>
            <a:round/>
            <a:headEnd/>
            <a:tailEnd type="triangle" w="med" len="med"/>
          </a:ln>
        </p:spPr>
        <p:txBody>
          <a:bodyPr wrap="none" anchor="ctr"/>
          <a:lstStyle/>
          <a:p>
            <a:endParaRPr lang="en-US"/>
          </a:p>
        </p:txBody>
      </p:sp>
      <p:sp>
        <p:nvSpPr>
          <p:cNvPr id="2063" name="Line 15"/>
          <p:cNvSpPr>
            <a:spLocks noChangeShapeType="1"/>
          </p:cNvSpPr>
          <p:nvPr/>
        </p:nvSpPr>
        <p:spPr bwMode="auto">
          <a:xfrm>
            <a:off x="5508104" y="3068960"/>
            <a:ext cx="647700" cy="1081088"/>
          </a:xfrm>
          <a:prstGeom prst="line">
            <a:avLst/>
          </a:prstGeom>
          <a:noFill/>
          <a:ln w="57150">
            <a:solidFill>
              <a:srgbClr val="FF0000"/>
            </a:solidFill>
            <a:round/>
            <a:headEnd/>
            <a:tailEnd type="triangle" w="med" len="med"/>
          </a:ln>
        </p:spPr>
        <p:txBody>
          <a:bodyPr wrap="none" anchor="ctr"/>
          <a:lstStyle/>
          <a:p>
            <a:endParaRPr lang="en-US"/>
          </a:p>
        </p:txBody>
      </p:sp>
      <p:sp>
        <p:nvSpPr>
          <p:cNvPr id="2067" name="Rectangle 19"/>
          <p:cNvSpPr>
            <a:spLocks noChangeArrowheads="1"/>
          </p:cNvSpPr>
          <p:nvPr/>
        </p:nvSpPr>
        <p:spPr bwMode="auto">
          <a:xfrm>
            <a:off x="755576" y="2132856"/>
            <a:ext cx="2449512" cy="1008063"/>
          </a:xfrm>
          <a:prstGeom prst="rect">
            <a:avLst/>
          </a:prstGeom>
          <a:solidFill>
            <a:srgbClr val="CCFFCC"/>
          </a:solidFill>
          <a:ln w="9525" algn="ctr">
            <a:solidFill>
              <a:schemeClr val="tx1"/>
            </a:solidFill>
            <a:miter lim="800000"/>
            <a:headEnd/>
            <a:tailEnd/>
          </a:ln>
        </p:spPr>
        <p:txBody>
          <a:bodyPr wrap="none" anchor="ctr"/>
          <a:lstStyle/>
          <a:p>
            <a:r>
              <a:rPr lang="en-AU" sz="1600" b="1" dirty="0">
                <a:solidFill>
                  <a:schemeClr val="bg1"/>
                </a:solidFill>
                <a:latin typeface="Arial" charset="0"/>
              </a:rPr>
              <a:t>Climate change </a:t>
            </a:r>
          </a:p>
          <a:p>
            <a:r>
              <a:rPr lang="en-AU" sz="1600" b="1" dirty="0">
                <a:solidFill>
                  <a:schemeClr val="bg1"/>
                </a:solidFill>
                <a:latin typeface="Arial" charset="0"/>
              </a:rPr>
              <a:t>is not natural </a:t>
            </a:r>
          </a:p>
          <a:p>
            <a:r>
              <a:rPr lang="en-AU" sz="1600" b="1" dirty="0">
                <a:solidFill>
                  <a:schemeClr val="bg1"/>
                </a:solidFill>
                <a:latin typeface="Arial" charset="0"/>
              </a:rPr>
              <a:t>Accept human induced</a:t>
            </a:r>
          </a:p>
          <a:p>
            <a:r>
              <a:rPr lang="en-AU" sz="1600" b="1" dirty="0">
                <a:solidFill>
                  <a:schemeClr val="bg1"/>
                </a:solidFill>
                <a:latin typeface="Arial" charset="0"/>
              </a:rPr>
              <a:t> climate change</a:t>
            </a:r>
          </a:p>
        </p:txBody>
      </p:sp>
      <p:sp>
        <p:nvSpPr>
          <p:cNvPr id="2068" name="Line 20"/>
          <p:cNvSpPr>
            <a:spLocks noChangeShapeType="1"/>
          </p:cNvSpPr>
          <p:nvPr/>
        </p:nvSpPr>
        <p:spPr bwMode="auto">
          <a:xfrm>
            <a:off x="1907704" y="3140968"/>
            <a:ext cx="0" cy="720725"/>
          </a:xfrm>
          <a:prstGeom prst="line">
            <a:avLst/>
          </a:prstGeom>
          <a:noFill/>
          <a:ln w="57150">
            <a:solidFill>
              <a:srgbClr val="3399FF"/>
            </a:solidFill>
            <a:round/>
            <a:headEnd/>
            <a:tailEnd type="triangle" w="med" len="med"/>
          </a:ln>
        </p:spPr>
        <p:txBody>
          <a:bodyPr wrap="none" anchor="ctr"/>
          <a:lstStyle/>
          <a:p>
            <a:endParaRPr lang="en-US"/>
          </a:p>
        </p:txBody>
      </p:sp>
      <p:sp>
        <p:nvSpPr>
          <p:cNvPr id="2069" name="Rectangle 21"/>
          <p:cNvSpPr>
            <a:spLocks noChangeArrowheads="1"/>
          </p:cNvSpPr>
          <p:nvPr/>
        </p:nvSpPr>
        <p:spPr bwMode="auto">
          <a:xfrm>
            <a:off x="6696075" y="1628799"/>
            <a:ext cx="2447925" cy="1080121"/>
          </a:xfrm>
          <a:prstGeom prst="rect">
            <a:avLst/>
          </a:prstGeom>
          <a:solidFill>
            <a:schemeClr val="bg1"/>
          </a:solidFill>
          <a:ln w="9525" algn="ctr">
            <a:solidFill>
              <a:schemeClr val="tx1"/>
            </a:solidFill>
            <a:miter lim="800000"/>
            <a:headEnd/>
            <a:tailEnd/>
          </a:ln>
        </p:spPr>
        <p:txBody>
          <a:bodyPr wrap="none" anchor="ctr"/>
          <a:lstStyle/>
          <a:p>
            <a:r>
              <a:rPr lang="en-AU" sz="1600" b="1" dirty="0">
                <a:latin typeface="Arial" charset="0"/>
              </a:rPr>
              <a:t>Believe climate </a:t>
            </a:r>
          </a:p>
          <a:p>
            <a:r>
              <a:rPr lang="en-AU" sz="1600" b="1" dirty="0">
                <a:latin typeface="Arial" charset="0"/>
              </a:rPr>
              <a:t>change is natural</a:t>
            </a:r>
          </a:p>
          <a:p>
            <a:r>
              <a:rPr lang="en-AU" sz="1600" b="1" dirty="0">
                <a:latin typeface="Arial" charset="0"/>
              </a:rPr>
              <a:t>Sceptical of human </a:t>
            </a:r>
          </a:p>
          <a:p>
            <a:r>
              <a:rPr lang="en-AU" sz="1600" b="1" dirty="0">
                <a:latin typeface="Arial" charset="0"/>
              </a:rPr>
              <a:t>induced climate change</a:t>
            </a:r>
          </a:p>
        </p:txBody>
      </p:sp>
      <p:sp>
        <p:nvSpPr>
          <p:cNvPr id="2059" name="Line 22"/>
          <p:cNvSpPr>
            <a:spLocks noChangeShapeType="1"/>
          </p:cNvSpPr>
          <p:nvPr/>
        </p:nvSpPr>
        <p:spPr bwMode="auto">
          <a:xfrm>
            <a:off x="8388350" y="2492375"/>
            <a:ext cx="0" cy="0"/>
          </a:xfrm>
          <a:prstGeom prst="line">
            <a:avLst/>
          </a:prstGeom>
          <a:noFill/>
          <a:ln w="9525">
            <a:solidFill>
              <a:schemeClr val="tx1"/>
            </a:solidFill>
            <a:round/>
            <a:headEnd/>
            <a:tailEnd type="triangle" w="med" len="med"/>
          </a:ln>
        </p:spPr>
        <p:txBody>
          <a:bodyPr wrap="none" anchor="ctr"/>
          <a:lstStyle/>
          <a:p>
            <a:endParaRPr lang="en-US"/>
          </a:p>
        </p:txBody>
      </p:sp>
      <p:sp>
        <p:nvSpPr>
          <p:cNvPr id="2071" name="Line 23"/>
          <p:cNvSpPr>
            <a:spLocks noChangeShapeType="1"/>
          </p:cNvSpPr>
          <p:nvPr/>
        </p:nvSpPr>
        <p:spPr bwMode="auto">
          <a:xfrm>
            <a:off x="8172400" y="2708920"/>
            <a:ext cx="0" cy="863600"/>
          </a:xfrm>
          <a:prstGeom prst="line">
            <a:avLst/>
          </a:prstGeom>
          <a:noFill/>
          <a:ln w="57150">
            <a:solidFill>
              <a:srgbClr val="660066"/>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title"/>
          </p:nvPr>
        </p:nvSpPr>
        <p:spPr>
          <a:xfrm>
            <a:off x="0" y="0"/>
            <a:ext cx="8258175" cy="1190625"/>
          </a:xfrm>
        </p:spPr>
        <p:txBody>
          <a:bodyPr>
            <a:normAutofit fontScale="90000"/>
          </a:bodyPr>
          <a:lstStyle/>
          <a:p>
            <a:r>
              <a:rPr lang="en-AU" sz="3500" smtClean="0"/>
              <a:t>Climate change is a major threat to farm / business &amp; communities future</a:t>
            </a:r>
          </a:p>
        </p:txBody>
      </p:sp>
      <p:graphicFrame>
        <p:nvGraphicFramePr>
          <p:cNvPr id="3074" name="Object 5"/>
          <p:cNvGraphicFramePr>
            <a:graphicFrameLocks noChangeAspect="1"/>
          </p:cNvGraphicFramePr>
          <p:nvPr>
            <p:ph idx="1"/>
          </p:nvPr>
        </p:nvGraphicFramePr>
        <p:xfrm>
          <a:off x="0" y="1817688"/>
          <a:ext cx="8424863" cy="5040312"/>
        </p:xfrm>
        <a:graphic>
          <a:graphicData uri="http://schemas.openxmlformats.org/presentationml/2006/ole">
            <p:oleObj spid="_x0000_s30722" name="Worksheet" r:id="rId4" imgW="5886450" imgH="2695575" progId="Excel.Sheet.8">
              <p:embed/>
            </p:oleObj>
          </a:graphicData>
        </a:graphic>
      </p:graphicFrame>
      <p:sp>
        <p:nvSpPr>
          <p:cNvPr id="139272" name="Rectangle 8"/>
          <p:cNvSpPr>
            <a:spLocks noChangeArrowheads="1"/>
          </p:cNvSpPr>
          <p:nvPr/>
        </p:nvSpPr>
        <p:spPr bwMode="auto">
          <a:xfrm>
            <a:off x="3995936" y="2060848"/>
            <a:ext cx="2735263" cy="1008062"/>
          </a:xfrm>
          <a:prstGeom prst="rect">
            <a:avLst/>
          </a:prstGeom>
          <a:solidFill>
            <a:srgbClr val="FFCCFF"/>
          </a:solidFill>
          <a:ln w="9525" algn="ctr">
            <a:solidFill>
              <a:schemeClr val="tx1"/>
            </a:solidFill>
            <a:miter lim="800000"/>
            <a:headEnd/>
            <a:tailEnd/>
          </a:ln>
        </p:spPr>
        <p:txBody>
          <a:bodyPr wrap="none" anchor="ctr"/>
          <a:lstStyle/>
          <a:p>
            <a:r>
              <a:rPr lang="en-AU" sz="1600" b="1" dirty="0">
                <a:solidFill>
                  <a:schemeClr val="bg1"/>
                </a:solidFill>
                <a:latin typeface="Arial" charset="0"/>
              </a:rPr>
              <a:t>Higher threat perception</a:t>
            </a:r>
          </a:p>
          <a:p>
            <a:r>
              <a:rPr lang="en-AU" sz="1600" b="1" dirty="0">
                <a:solidFill>
                  <a:schemeClr val="bg1"/>
                </a:solidFill>
                <a:latin typeface="Arial" charset="0"/>
              </a:rPr>
              <a:t>than acceptance of human</a:t>
            </a:r>
          </a:p>
          <a:p>
            <a:r>
              <a:rPr lang="en-AU" sz="1600" b="1" dirty="0">
                <a:solidFill>
                  <a:schemeClr val="bg1"/>
                </a:solidFill>
                <a:latin typeface="Arial" charset="0"/>
              </a:rPr>
              <a:t> induced climate change </a:t>
            </a:r>
          </a:p>
        </p:txBody>
      </p:sp>
      <p:sp>
        <p:nvSpPr>
          <p:cNvPr id="139273" name="Line 9"/>
          <p:cNvSpPr>
            <a:spLocks noChangeShapeType="1"/>
          </p:cNvSpPr>
          <p:nvPr/>
        </p:nvSpPr>
        <p:spPr bwMode="auto">
          <a:xfrm>
            <a:off x="6588125" y="1844675"/>
            <a:ext cx="720725" cy="431800"/>
          </a:xfrm>
          <a:prstGeom prst="line">
            <a:avLst/>
          </a:prstGeom>
          <a:noFill/>
          <a:ln w="76200">
            <a:solidFill>
              <a:srgbClr val="666699"/>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 in practices</a:t>
            </a:r>
            <a:endParaRPr lang="en-AU"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8B231B0-3CA2-4C52-B777-EE2C7A952F65}"/>
</file>

<file path=customXml/itemProps2.xml><?xml version="1.0" encoding="utf-8"?>
<ds:datastoreItem xmlns:ds="http://schemas.openxmlformats.org/officeDocument/2006/customXml" ds:itemID="{517C1B1B-2A57-45DF-B9AA-4277688644F3}"/>
</file>

<file path=customXml/itemProps3.xml><?xml version="1.0" encoding="utf-8"?>
<ds:datastoreItem xmlns:ds="http://schemas.openxmlformats.org/officeDocument/2006/customXml" ds:itemID="{44FB2D34-E3F3-465F-988F-E3EEE78EA223}"/>
</file>

<file path=docProps/app.xml><?xml version="1.0" encoding="utf-8"?>
<Properties xmlns="http://schemas.openxmlformats.org/officeDocument/2006/extended-properties" xmlns:vt="http://schemas.openxmlformats.org/officeDocument/2006/docPropsVTypes">
  <Template>Opulent</Template>
  <TotalTime>385</TotalTime>
  <Words>1578</Words>
  <Application>Microsoft Office PowerPoint</Application>
  <PresentationFormat>Presentación en pantalla (4:3)</PresentationFormat>
  <Paragraphs>185</Paragraphs>
  <Slides>27</Slides>
  <Notes>23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0" baseType="lpstr">
      <vt:lpstr>Opulent</vt:lpstr>
      <vt:lpstr>Chart</vt:lpstr>
      <vt:lpstr>Worksheet</vt:lpstr>
      <vt:lpstr>Social appropriation of s&amp;t: farmers involved in climate change science</vt:lpstr>
      <vt:lpstr>Changing australian attitudes</vt:lpstr>
      <vt:lpstr>Denial of climate change</vt:lpstr>
      <vt:lpstr>Climate</vt:lpstr>
      <vt:lpstr>comprehending farmers</vt:lpstr>
      <vt:lpstr>  Changes in climate</vt:lpstr>
      <vt:lpstr>Is climate change occurring &amp; is it natural (Not influenced by greenhouse emissions)</vt:lpstr>
      <vt:lpstr>Climate change is a major threat to farm / business &amp; communities future</vt:lpstr>
      <vt:lpstr>Change in practices</vt:lpstr>
      <vt:lpstr>Where farmers like to get their information</vt:lpstr>
      <vt:lpstr>How do farmers like to get information</vt:lpstr>
      <vt:lpstr>Reasons why farmers don’t use seasonal forecast information</vt:lpstr>
      <vt:lpstr>www.climatekelpie.com.au</vt:lpstr>
      <vt:lpstr>The interactive map shows different regions</vt:lpstr>
      <vt:lpstr>Then refine your search for information by commodity or topic. .</vt:lpstr>
      <vt:lpstr>pick a region and commodity …in this case Interior western australia, dairy, all topics. .</vt:lpstr>
      <vt:lpstr>These are the subheadings available under each:</vt:lpstr>
      <vt:lpstr>Farmer case studies</vt:lpstr>
      <vt:lpstr>ClimatE Champions program</vt:lpstr>
      <vt:lpstr>Farmers learn from each other</vt:lpstr>
      <vt:lpstr>the 34 farmers in the Climate Champions program aim to:</vt:lpstr>
      <vt:lpstr>Farmers talking to other farmers</vt:lpstr>
      <vt:lpstr>Diapositiva 23</vt:lpstr>
      <vt:lpstr>Diapositiva 24</vt:lpstr>
      <vt:lpstr>7 top tips</vt:lpstr>
      <vt:lpstr>Hot air: communicating the science of climate change</vt:lpstr>
      <vt:lpstr>The future challenges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 Metcalfe</dc:creator>
  <cp:lastModifiedBy>Usuario</cp:lastModifiedBy>
  <cp:revision>35</cp:revision>
  <dcterms:created xsi:type="dcterms:W3CDTF">2010-10-15T04:31:02Z</dcterms:created>
  <dcterms:modified xsi:type="dcterms:W3CDTF">2010-11-17T22:47:37Z</dcterms:modified>
</cp:coreProperties>
</file>